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4" r:id="rId1"/>
  </p:sldMasterIdLst>
  <p:notesMasterIdLst>
    <p:notesMasterId r:id="rId19"/>
  </p:notesMasterIdLst>
  <p:sldIdLst>
    <p:sldId id="256" r:id="rId2"/>
    <p:sldId id="258" r:id="rId3"/>
    <p:sldId id="259" r:id="rId4"/>
    <p:sldId id="268" r:id="rId5"/>
    <p:sldId id="260" r:id="rId6"/>
    <p:sldId id="271" r:id="rId7"/>
    <p:sldId id="270" r:id="rId8"/>
    <p:sldId id="272" r:id="rId9"/>
    <p:sldId id="280" r:id="rId10"/>
    <p:sldId id="274" r:id="rId11"/>
    <p:sldId id="275" r:id="rId12"/>
    <p:sldId id="273" r:id="rId13"/>
    <p:sldId id="277" r:id="rId14"/>
    <p:sldId id="278" r:id="rId15"/>
    <p:sldId id="276" r:id="rId16"/>
    <p:sldId id="281" r:id="rId17"/>
    <p:sldId id="267"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D083AE6-46FA-4A59-8FB0-9F97EB10719F}" styleName="Style léger 3 - Accentuation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CD63DD-F80B-400A-A00A-504D2E4C4673}" type="datetimeFigureOut">
              <a:rPr lang="fr-FR" smtClean="0"/>
              <a:t>13/05/2014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E8AF78-B978-4447-8F0B-58E263CDD3EA}" type="slidenum">
              <a:rPr lang="fr-FR" smtClean="0"/>
              <a:t>‹#›</a:t>
            </a:fld>
            <a:endParaRPr lang="fr-FR"/>
          </a:p>
        </p:txBody>
      </p:sp>
    </p:spTree>
    <p:extLst>
      <p:ext uri="{BB962C8B-B14F-4D97-AF65-F5344CB8AC3E}">
        <p14:creationId xmlns:p14="http://schemas.microsoft.com/office/powerpoint/2010/main" val="3216098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fr-FR" smtClean="0"/>
              <a:t>Modifiez le style du titre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3A5E7DAF-711C-4E8F-810E-2310A4435555}" type="datetime1">
              <a:rPr lang="fr-FR" smtClean="0"/>
              <a:t>13/05/2014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8C51E42D-57D5-4D80-956F-4765F0584AC6}" type="slidenum">
              <a:rPr lang="fr-FR" smtClean="0"/>
              <a:t>‹#›</a:t>
            </a:fld>
            <a:endParaRPr lang="fr-FR"/>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702FCCA9-122D-4FF6-ADA2-7283C07DE54E}" type="datetime1">
              <a:rPr lang="fr-FR" smtClean="0"/>
              <a:t>13/05/2014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C51E42D-57D5-4D80-956F-4765F0584AC6}" type="slidenum">
              <a:rPr lang="fr-FR" smtClean="0"/>
              <a:t>‹#›</a:t>
            </a:fld>
            <a:endParaRPr lang="fr-F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smtClean="0"/>
              <a:t>Modifiez le style du titre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3A4DD324-A37E-4851-A6F1-C84308B65B31}" type="datetime1">
              <a:rPr lang="fr-FR" smtClean="0"/>
              <a:t>13/05/2014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C51E42D-57D5-4D80-956F-4765F0584AC6}" type="slidenum">
              <a:rPr lang="fr-FR" smtClean="0"/>
              <a:t>‹#›</a:t>
            </a:fld>
            <a:endParaRPr lang="fr-F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fr-FR" smtClean="0"/>
              <a:t>Modifiez le style du titre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4ECE023C-B802-44F5-A613-CE99A6F47AD3}" type="datetime1">
              <a:rPr lang="fr-FR" smtClean="0"/>
              <a:t>13/05/2014</a:t>
            </a:fld>
            <a:endParaRPr lang="fr-FR"/>
          </a:p>
        </p:txBody>
      </p:sp>
      <p:sp>
        <p:nvSpPr>
          <p:cNvPr id="10" name="Slide Number Placeholder 9"/>
          <p:cNvSpPr>
            <a:spLocks noGrp="1"/>
          </p:cNvSpPr>
          <p:nvPr>
            <p:ph type="sldNum" sz="quarter" idx="11"/>
          </p:nvPr>
        </p:nvSpPr>
        <p:spPr/>
        <p:txBody>
          <a:bodyPr/>
          <a:lstStyle/>
          <a:p>
            <a:fld id="{8C51E42D-57D5-4D80-956F-4765F0584AC6}" type="slidenum">
              <a:rPr lang="fr-FR" smtClean="0"/>
              <a:t>‹#›</a:t>
            </a:fld>
            <a:endParaRPr lang="fr-FR"/>
          </a:p>
        </p:txBody>
      </p:sp>
      <p:sp>
        <p:nvSpPr>
          <p:cNvPr id="12" name="Footer Placeholder 11"/>
          <p:cNvSpPr>
            <a:spLocks noGrp="1"/>
          </p:cNvSpPr>
          <p:nvPr>
            <p:ph type="ftr" sz="quarter" idx="12"/>
          </p:nvPr>
        </p:nvSpPr>
        <p:spPr/>
        <p:txBody>
          <a:bodyPr/>
          <a:lstStyle/>
          <a:p>
            <a:endParaRPr lang="fr-F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fr-FR" smtClean="0"/>
              <a:t>Modifiez le style du titre</a:t>
            </a:r>
            <a:endParaRPr lang="en-US" dirty="0"/>
          </a:p>
        </p:txBody>
      </p:sp>
      <p:sp>
        <p:nvSpPr>
          <p:cNvPr id="19" name="Date Placeholder 18"/>
          <p:cNvSpPr>
            <a:spLocks noGrp="1"/>
          </p:cNvSpPr>
          <p:nvPr>
            <p:ph type="dt" sz="half" idx="10"/>
          </p:nvPr>
        </p:nvSpPr>
        <p:spPr/>
        <p:txBody>
          <a:bodyPr/>
          <a:lstStyle/>
          <a:p>
            <a:fld id="{5D6D88F9-2028-49FC-9EA2-2E10014349B3}" type="datetime1">
              <a:rPr lang="fr-FR" smtClean="0"/>
              <a:t>13/05/2014</a:t>
            </a:fld>
            <a:endParaRPr lang="fr-FR"/>
          </a:p>
        </p:txBody>
      </p:sp>
      <p:sp>
        <p:nvSpPr>
          <p:cNvPr id="20" name="Slide Number Placeholder 19"/>
          <p:cNvSpPr>
            <a:spLocks noGrp="1"/>
          </p:cNvSpPr>
          <p:nvPr>
            <p:ph type="sldNum" sz="quarter" idx="11"/>
          </p:nvPr>
        </p:nvSpPr>
        <p:spPr/>
        <p:txBody>
          <a:bodyPr/>
          <a:lstStyle/>
          <a:p>
            <a:fld id="{8C51E42D-57D5-4D80-956F-4765F0584AC6}" type="slidenum">
              <a:rPr lang="fr-FR" smtClean="0"/>
              <a:t>‹#›</a:t>
            </a:fld>
            <a:endParaRPr lang="fr-FR"/>
          </a:p>
        </p:txBody>
      </p:sp>
      <p:sp>
        <p:nvSpPr>
          <p:cNvPr id="21" name="Footer Placeholder 20"/>
          <p:cNvSpPr>
            <a:spLocks noGrp="1"/>
          </p:cNvSpPr>
          <p:nvPr>
            <p:ph type="ftr" sz="quarter" idx="12"/>
          </p:nvPr>
        </p:nvSpPr>
        <p:spPr/>
        <p:txBody>
          <a:bodyPr/>
          <a:lstStyle/>
          <a:p>
            <a:endParaRPr lang="fr-F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5" name="Date Placeholder 4"/>
          <p:cNvSpPr>
            <a:spLocks noGrp="1"/>
          </p:cNvSpPr>
          <p:nvPr>
            <p:ph type="dt" sz="half" idx="10"/>
          </p:nvPr>
        </p:nvSpPr>
        <p:spPr/>
        <p:txBody>
          <a:bodyPr/>
          <a:lstStyle/>
          <a:p>
            <a:fld id="{8892C688-6617-4627-88FC-650E419EDBB0}" type="datetime1">
              <a:rPr lang="fr-FR" smtClean="0"/>
              <a:t>13/05/2014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C51E42D-57D5-4D80-956F-4765F0584AC6}" type="slidenum">
              <a:rPr lang="fr-FR" smtClean="0"/>
              <a:t>‹#›</a:t>
            </a:fld>
            <a:endParaRPr lang="fr-FR"/>
          </a:p>
        </p:txBody>
      </p:sp>
      <p:sp>
        <p:nvSpPr>
          <p:cNvPr id="9" name="Content Placeholder 8"/>
          <p:cNvSpPr>
            <a:spLocks noGrp="1"/>
          </p:cNvSpPr>
          <p:nvPr>
            <p:ph sz="quarter" idx="13"/>
          </p:nvPr>
        </p:nvSpPr>
        <p:spPr>
          <a:xfrm>
            <a:off x="1216152" y="841248"/>
            <a:ext cx="3730752" cy="43891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7" name="Date Placeholder 6"/>
          <p:cNvSpPr>
            <a:spLocks noGrp="1"/>
          </p:cNvSpPr>
          <p:nvPr>
            <p:ph type="dt" sz="half" idx="10"/>
          </p:nvPr>
        </p:nvSpPr>
        <p:spPr/>
        <p:txBody>
          <a:bodyPr/>
          <a:lstStyle/>
          <a:p>
            <a:fld id="{4FAB0C8A-947A-436B-8031-200DB0A360AB}" type="datetime1">
              <a:rPr lang="fr-FR" smtClean="0"/>
              <a:t>13/05/2014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C51E42D-57D5-4D80-956F-4765F0584AC6}" type="slidenum">
              <a:rPr lang="fr-FR" smtClean="0"/>
              <a:t>‹#›</a:t>
            </a:fld>
            <a:endParaRPr lang="fr-FR"/>
          </a:p>
        </p:txBody>
      </p:sp>
      <p:sp>
        <p:nvSpPr>
          <p:cNvPr id="11" name="Content Placeholder 10"/>
          <p:cNvSpPr>
            <a:spLocks noGrp="1"/>
          </p:cNvSpPr>
          <p:nvPr>
            <p:ph sz="quarter" idx="13"/>
          </p:nvPr>
        </p:nvSpPr>
        <p:spPr>
          <a:xfrm>
            <a:off x="1216152" y="1380744"/>
            <a:ext cx="3730752" cy="384048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14907E2A-1B26-4658-A8CF-F1B53B64AF60}" type="datetime1">
              <a:rPr lang="fr-FR" smtClean="0"/>
              <a:t>13/05/2014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C51E42D-57D5-4D80-956F-4765F0584AC6}" type="slidenum">
              <a:rPr lang="fr-FR" smtClean="0"/>
              <a:t>‹#›</a:t>
            </a:fld>
            <a:endParaRPr lang="fr-F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B3CEC3B-2CA8-4A0D-AAEA-F00632C6CB8D}" type="datetime1">
              <a:rPr lang="fr-FR" smtClean="0"/>
              <a:t>13/05/2014</a:t>
            </a:fld>
            <a:endParaRPr lang="fr-FR"/>
          </a:p>
        </p:txBody>
      </p:sp>
      <p:sp>
        <p:nvSpPr>
          <p:cNvPr id="6" name="Slide Number Placeholder 5"/>
          <p:cNvSpPr>
            <a:spLocks noGrp="1"/>
          </p:cNvSpPr>
          <p:nvPr>
            <p:ph type="sldNum" sz="quarter" idx="11"/>
          </p:nvPr>
        </p:nvSpPr>
        <p:spPr/>
        <p:txBody>
          <a:bodyPr/>
          <a:lstStyle/>
          <a:p>
            <a:fld id="{8C51E42D-57D5-4D80-956F-4765F0584AC6}" type="slidenum">
              <a:rPr lang="fr-FR" smtClean="0"/>
              <a:t>‹#›</a:t>
            </a:fld>
            <a:endParaRPr lang="fr-FR"/>
          </a:p>
        </p:txBody>
      </p:sp>
      <p:sp>
        <p:nvSpPr>
          <p:cNvPr id="7" name="Footer Placeholder 6"/>
          <p:cNvSpPr>
            <a:spLocks noGrp="1"/>
          </p:cNvSpPr>
          <p:nvPr>
            <p:ph type="ftr" sz="quarter" idx="12"/>
          </p:nvPr>
        </p:nvSpPr>
        <p:spPr/>
        <p:txBody>
          <a:bodyPr/>
          <a:lstStyle/>
          <a:p>
            <a:endParaRPr lang="fr-F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fr-FR" smtClean="0"/>
              <a:t>Modifiez le style du titre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Content Placeholder 13"/>
          <p:cNvSpPr>
            <a:spLocks noGrp="1"/>
          </p:cNvSpPr>
          <p:nvPr>
            <p:ph sz="quarter" idx="13"/>
          </p:nvPr>
        </p:nvSpPr>
        <p:spPr>
          <a:xfrm>
            <a:off x="914400" y="381000"/>
            <a:ext cx="4800600" cy="59436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9" name="Date Placeholder 8"/>
          <p:cNvSpPr>
            <a:spLocks noGrp="1"/>
          </p:cNvSpPr>
          <p:nvPr>
            <p:ph type="dt" sz="half" idx="14"/>
          </p:nvPr>
        </p:nvSpPr>
        <p:spPr/>
        <p:txBody>
          <a:bodyPr/>
          <a:lstStyle/>
          <a:p>
            <a:fld id="{D13F9434-7FB6-4BF2-BD9B-BDB7D100A2ED}" type="datetime1">
              <a:rPr lang="fr-FR" smtClean="0"/>
              <a:t>13/05/2014</a:t>
            </a:fld>
            <a:endParaRPr lang="fr-FR"/>
          </a:p>
        </p:txBody>
      </p:sp>
      <p:sp>
        <p:nvSpPr>
          <p:cNvPr id="10" name="Slide Number Placeholder 9"/>
          <p:cNvSpPr>
            <a:spLocks noGrp="1"/>
          </p:cNvSpPr>
          <p:nvPr>
            <p:ph type="sldNum" sz="quarter" idx="15"/>
          </p:nvPr>
        </p:nvSpPr>
        <p:spPr/>
        <p:txBody>
          <a:bodyPr/>
          <a:lstStyle/>
          <a:p>
            <a:fld id="{8C51E42D-57D5-4D80-956F-4765F0584AC6}" type="slidenum">
              <a:rPr lang="fr-FR" smtClean="0"/>
              <a:t>‹#›</a:t>
            </a:fld>
            <a:endParaRPr lang="fr-FR"/>
          </a:p>
        </p:txBody>
      </p:sp>
      <p:sp>
        <p:nvSpPr>
          <p:cNvPr id="13" name="Footer Placeholder 12"/>
          <p:cNvSpPr>
            <a:spLocks noGrp="1"/>
          </p:cNvSpPr>
          <p:nvPr>
            <p:ph type="ftr" sz="quarter" idx="16"/>
          </p:nvPr>
        </p:nvSpPr>
        <p:spPr/>
        <p:txBody>
          <a:bodyPr/>
          <a:lstStyle/>
          <a:p>
            <a:endParaRPr lang="fr-F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fr-FR" smtClean="0"/>
              <a:t>Modifiez le style du titre</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499BFEA2-9CEC-4BF7-97D0-F02502A8FC5C}" type="datetime1">
              <a:rPr lang="fr-FR" smtClean="0"/>
              <a:t>13/05/2014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C51E42D-57D5-4D80-956F-4765F0584AC6}" type="slidenum">
              <a:rPr lang="fr-FR" smtClean="0"/>
              <a:t>‹#›</a:t>
            </a:fld>
            <a:endParaRPr lang="fr-F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fr-FR"/>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8C51E42D-57D5-4D80-956F-4765F0584AC6}" type="slidenum">
              <a:rPr lang="fr-FR" smtClean="0"/>
              <a:t>‹#›</a:t>
            </a:fld>
            <a:endParaRPr lang="fr-FR"/>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745CC633-BD9E-482C-AA81-9EEC0F02D25E}" type="datetime1">
              <a:rPr lang="fr-FR" smtClean="0"/>
              <a:t>13/05/2014</a:t>
            </a:fld>
            <a:endParaRPr lang="fr-FR"/>
          </a:p>
        </p:txBody>
      </p:sp>
    </p:spTree>
  </p:cSld>
  <p:clrMap bg1="lt1" tx1="dk1" bg2="lt2" tx2="dk2" accent1="accent1" accent2="accent2" accent3="accent3" accent4="accent4" accent5="accent5" accent6="accent6" hlink="hlink" folHlink="folHlink"/>
  <p:sldLayoutIdLst>
    <p:sldLayoutId id="2147484105" r:id="rId1"/>
    <p:sldLayoutId id="2147484106" r:id="rId2"/>
    <p:sldLayoutId id="2147484107" r:id="rId3"/>
    <p:sldLayoutId id="2147484108" r:id="rId4"/>
    <p:sldLayoutId id="2147484109" r:id="rId5"/>
    <p:sldLayoutId id="2147484110" r:id="rId6"/>
    <p:sldLayoutId id="2147484111" r:id="rId7"/>
    <p:sldLayoutId id="2147484112" r:id="rId8"/>
    <p:sldLayoutId id="2147484113" r:id="rId9"/>
    <p:sldLayoutId id="2147484114" r:id="rId10"/>
    <p:sldLayoutId id="2147484115"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hf hdr="0" dt="0"/>
  <p:txStyles>
    <p:titleStyle>
      <a:lvl1pPr algn="l" defTabSz="914400" rtl="0" eaLnBrk="1" latinLnBrk="0" hangingPunct="1">
        <a:spcBef>
          <a:spcPct val="0"/>
        </a:spcBef>
        <a:buNone/>
        <a:defRPr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imis.stat.cm/" TargetMode="External"/><Relationship Id="rId2" Type="http://schemas.openxmlformats.org/officeDocument/2006/relationships/hyperlink" Target="http://nada.stat.cm/" TargetMode="External"/><Relationship Id="rId1" Type="http://schemas.openxmlformats.org/officeDocument/2006/relationships/slideLayout" Target="../slideLayouts/slideLayout1.xml"/><Relationship Id="rId4" Type="http://schemas.openxmlformats.org/officeDocument/2006/relationships/hyperlink" Target="http://camsed.stat.cm/"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cameroon.africadata.org/"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2" Type="http://schemas.openxmlformats.org/officeDocument/2006/relationships/hyperlink" Target="http://www.statistics-cameroon.org/"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475656" y="2492896"/>
            <a:ext cx="7406640" cy="1752600"/>
          </a:xfrm>
        </p:spPr>
        <p:txBody>
          <a:bodyPr>
            <a:normAutofit/>
          </a:bodyPr>
          <a:lstStyle/>
          <a:p>
            <a:pPr algn="ctr"/>
            <a:endParaRPr lang="fr-FR" sz="3600" dirty="0" smtClean="0">
              <a:solidFill>
                <a:srgbClr val="002060"/>
              </a:solidFill>
            </a:endParaRPr>
          </a:p>
          <a:p>
            <a:pPr algn="ctr"/>
            <a:endParaRPr lang="fr-FR" sz="3600" dirty="0">
              <a:solidFill>
                <a:srgbClr val="002060"/>
              </a:solidFill>
            </a:endParaRPr>
          </a:p>
        </p:txBody>
      </p:sp>
      <p:sp>
        <p:nvSpPr>
          <p:cNvPr id="5" name="Rectangle 3"/>
          <p:cNvSpPr txBox="1">
            <a:spLocks/>
          </p:cNvSpPr>
          <p:nvPr/>
        </p:nvSpPr>
        <p:spPr>
          <a:xfrm>
            <a:off x="1010428" y="764704"/>
            <a:ext cx="7128791" cy="1153294"/>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ctr">
              <a:lnSpc>
                <a:spcPct val="80000"/>
              </a:lnSpc>
              <a:buFont typeface="Wingdings 2" pitchFamily="18" charset="2"/>
              <a:buNone/>
            </a:pPr>
            <a:r>
              <a:rPr lang="fr-FR" sz="2800" b="1" dirty="0" smtClean="0">
                <a:solidFill>
                  <a:schemeClr val="tx1"/>
                </a:solidFill>
              </a:rPr>
              <a:t>ATELIER REGIONAL DES NATIONS UNIES SUR LA DIFFUSION ET LA COMMUNICATION DES DONNEES</a:t>
            </a:r>
          </a:p>
        </p:txBody>
      </p:sp>
      <p:sp>
        <p:nvSpPr>
          <p:cNvPr id="7" name="Text Box 5"/>
          <p:cNvSpPr txBox="1">
            <a:spLocks noChangeArrowheads="1"/>
          </p:cNvSpPr>
          <p:nvPr/>
        </p:nvSpPr>
        <p:spPr bwMode="auto">
          <a:xfrm>
            <a:off x="1835150" y="4797425"/>
            <a:ext cx="5832475" cy="1200329"/>
          </a:xfrm>
          <a:prstGeom prst="rect">
            <a:avLst/>
          </a:prstGeom>
          <a:noFill/>
          <a:ln w="9525">
            <a:noFill/>
            <a:miter lim="800000"/>
            <a:headEnd/>
            <a:tailEnd/>
          </a:ln>
          <a:effectLst/>
        </p:spPr>
        <p:txBody>
          <a:bodyPr>
            <a:spAutoFit/>
          </a:bodyPr>
          <a:lstStyle/>
          <a:p>
            <a:pPr algn="ctr">
              <a:spcBef>
                <a:spcPct val="50000"/>
              </a:spcBef>
            </a:pPr>
            <a:r>
              <a:rPr lang="fr-FR" b="1" i="1" dirty="0" smtClean="0">
                <a:solidFill>
                  <a:srgbClr val="7030A0"/>
                </a:solidFill>
              </a:rPr>
              <a:t>Par: Olivier TCHAMAGO</a:t>
            </a:r>
          </a:p>
          <a:p>
            <a:pPr algn="ctr">
              <a:spcBef>
                <a:spcPct val="50000"/>
              </a:spcBef>
            </a:pPr>
            <a:r>
              <a:rPr lang="fr-FR" b="1" i="1" dirty="0" smtClean="0">
                <a:solidFill>
                  <a:srgbClr val="7030A0"/>
                </a:solidFill>
              </a:rPr>
              <a:t>INS - Cameroun</a:t>
            </a:r>
          </a:p>
          <a:p>
            <a:pPr algn="ctr">
              <a:spcBef>
                <a:spcPct val="50000"/>
              </a:spcBef>
            </a:pPr>
            <a:r>
              <a:rPr lang="fr-FR" dirty="0" smtClean="0"/>
              <a:t>Niamey, mai 2014</a:t>
            </a:r>
            <a:endParaRPr lang="fr-FR" dirty="0"/>
          </a:p>
        </p:txBody>
      </p:sp>
      <p:sp>
        <p:nvSpPr>
          <p:cNvPr id="2" name="Espace réservé du pied de page 1"/>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8358699" y="254966"/>
            <a:ext cx="785301" cy="365125"/>
          </a:xfrm>
        </p:spPr>
        <p:txBody>
          <a:bodyPr/>
          <a:lstStyle/>
          <a:p>
            <a:fld id="{8C51E42D-57D5-4D80-956F-4765F0584AC6}" type="slidenum">
              <a:rPr lang="fr-FR" smtClean="0"/>
              <a:t>1</a:t>
            </a:fld>
            <a:endParaRPr lang="fr-FR" dirty="0"/>
          </a:p>
        </p:txBody>
      </p:sp>
      <p:sp>
        <p:nvSpPr>
          <p:cNvPr id="8" name="ZoneTexte 7"/>
          <p:cNvSpPr txBox="1"/>
          <p:nvPr/>
        </p:nvSpPr>
        <p:spPr>
          <a:xfrm>
            <a:off x="1547664" y="2564904"/>
            <a:ext cx="6840760" cy="1200329"/>
          </a:xfrm>
          <a:prstGeom prst="rect">
            <a:avLst/>
          </a:prstGeom>
          <a:noFill/>
        </p:spPr>
        <p:txBody>
          <a:bodyPr wrap="square" rtlCol="0">
            <a:spAutoFit/>
          </a:bodyPr>
          <a:lstStyle/>
          <a:p>
            <a:pPr algn="ctr"/>
            <a:r>
              <a:rPr lang="fr-FR" sz="3600" b="1" dirty="0" smtClean="0"/>
              <a:t>Politique </a:t>
            </a:r>
            <a:r>
              <a:rPr lang="fr-FR" sz="3600" b="1" dirty="0"/>
              <a:t>de diffusion de </a:t>
            </a:r>
            <a:r>
              <a:rPr lang="fr-FR" sz="3600" b="1" dirty="0" smtClean="0"/>
              <a:t>données</a:t>
            </a:r>
          </a:p>
          <a:p>
            <a:pPr algn="ctr"/>
            <a:r>
              <a:rPr lang="fr-FR" sz="3600" b="1" dirty="0" smtClean="0"/>
              <a:t>au</a:t>
            </a:r>
            <a:r>
              <a:rPr lang="fr-FR" sz="3600" b="1" dirty="0" smtClean="0"/>
              <a:t> </a:t>
            </a:r>
            <a:r>
              <a:rPr lang="fr-FR" sz="3600" b="1" dirty="0"/>
              <a:t>Cameroun</a:t>
            </a:r>
            <a:r>
              <a:rPr lang="fr-FR" sz="3600" b="1" dirty="0" smtClean="0"/>
              <a:t> </a:t>
            </a:r>
            <a:endParaRPr lang="fr-FR" sz="3600" b="1" dirty="0"/>
          </a:p>
        </p:txBody>
      </p:sp>
    </p:spTree>
    <p:extLst>
      <p:ext uri="{BB962C8B-B14F-4D97-AF65-F5344CB8AC3E}">
        <p14:creationId xmlns:p14="http://schemas.microsoft.com/office/powerpoint/2010/main" val="4224664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115616" y="1268760"/>
            <a:ext cx="7920880" cy="4752528"/>
          </a:xfrm>
        </p:spPr>
        <p:txBody>
          <a:bodyPr>
            <a:normAutofit fontScale="47500" lnSpcReduction="20000"/>
          </a:bodyPr>
          <a:lstStyle/>
          <a:p>
            <a:pPr algn="l"/>
            <a:r>
              <a:rPr lang="fr-FR" sz="5100" dirty="0" smtClean="0">
                <a:solidFill>
                  <a:srgbClr val="002060"/>
                </a:solidFill>
              </a:rPr>
              <a:t>Site </a:t>
            </a:r>
            <a:r>
              <a:rPr lang="fr-FR" sz="5100" dirty="0" smtClean="0">
                <a:solidFill>
                  <a:srgbClr val="002060"/>
                </a:solidFill>
              </a:rPr>
              <a:t>web: Les bases de données en ligne</a:t>
            </a:r>
          </a:p>
          <a:p>
            <a:pPr algn="l"/>
            <a:endParaRPr lang="fr-FR" sz="2600" dirty="0" smtClean="0">
              <a:solidFill>
                <a:srgbClr val="002060"/>
              </a:solidFill>
            </a:endParaRPr>
          </a:p>
          <a:p>
            <a:pPr algn="l"/>
            <a:endParaRPr lang="fr-FR" sz="2600" dirty="0">
              <a:solidFill>
                <a:srgbClr val="002060"/>
              </a:solidFill>
            </a:endParaRPr>
          </a:p>
          <a:p>
            <a:pPr marL="457200" indent="-457200" algn="l">
              <a:buFont typeface="Wingdings"/>
              <a:buChar char="à"/>
            </a:pPr>
            <a:r>
              <a:rPr lang="fr-FR" sz="4200" dirty="0">
                <a:solidFill>
                  <a:schemeClr val="tx1"/>
                </a:solidFill>
              </a:rPr>
              <a:t> L’Archive Nationale de Données du Cameroun (ANADOC), accessible à </a:t>
            </a:r>
            <a:r>
              <a:rPr lang="fr-FR" sz="4200" u="sng" dirty="0">
                <a:solidFill>
                  <a:schemeClr val="tx1"/>
                </a:solidFill>
                <a:hlinkClick r:id="rId2"/>
              </a:rPr>
              <a:t>http://nada.stat.cm</a:t>
            </a:r>
            <a:r>
              <a:rPr lang="fr-FR" sz="4200" dirty="0">
                <a:solidFill>
                  <a:schemeClr val="tx1"/>
                </a:solidFill>
              </a:rPr>
              <a:t>. C’est la vitrine d’accès à la documentation et aux </a:t>
            </a:r>
            <a:r>
              <a:rPr lang="fr-FR" sz="4200" dirty="0" err="1">
                <a:solidFill>
                  <a:schemeClr val="tx1"/>
                </a:solidFill>
              </a:rPr>
              <a:t>microdonnées</a:t>
            </a:r>
            <a:r>
              <a:rPr lang="fr-FR" sz="4200" dirty="0">
                <a:solidFill>
                  <a:schemeClr val="tx1"/>
                </a:solidFill>
              </a:rPr>
              <a:t> de différents recensements et enquêtes </a:t>
            </a:r>
            <a:r>
              <a:rPr lang="fr-FR" sz="4200" dirty="0" smtClean="0">
                <a:solidFill>
                  <a:schemeClr val="tx1"/>
                </a:solidFill>
              </a:rPr>
              <a:t>statistiques</a:t>
            </a:r>
            <a:endParaRPr lang="fr-FR" sz="4200" dirty="0" smtClean="0">
              <a:solidFill>
                <a:schemeClr val="tx1"/>
              </a:solidFill>
            </a:endParaRPr>
          </a:p>
          <a:p>
            <a:pPr marL="457200" indent="-457200" algn="l">
              <a:buFont typeface="Wingdings"/>
              <a:buChar char="à"/>
            </a:pPr>
            <a:endParaRPr lang="fr-FR" sz="4200" dirty="0" smtClean="0">
              <a:solidFill>
                <a:schemeClr val="tx1"/>
              </a:solidFill>
            </a:endParaRPr>
          </a:p>
          <a:p>
            <a:pPr marL="457200" indent="-457200" algn="l">
              <a:buFont typeface="Wingdings"/>
              <a:buChar char="à"/>
            </a:pPr>
            <a:r>
              <a:rPr lang="fr-FR" sz="4200" dirty="0" smtClean="0">
                <a:solidFill>
                  <a:schemeClr val="tx1"/>
                </a:solidFill>
              </a:rPr>
              <a:t>Le </a:t>
            </a:r>
            <a:r>
              <a:rPr lang="fr-FR" sz="4200" dirty="0">
                <a:solidFill>
                  <a:schemeClr val="tx1"/>
                </a:solidFill>
              </a:rPr>
              <a:t>Système Intégré de Gestion des Informations (IMIS), disponible à l’adresse </a:t>
            </a:r>
            <a:r>
              <a:rPr lang="fr-FR" sz="4200" u="sng" dirty="0">
                <a:solidFill>
                  <a:schemeClr val="tx1"/>
                </a:solidFill>
                <a:hlinkClick r:id="rId3"/>
              </a:rPr>
              <a:t>http://imis.stat.cm</a:t>
            </a:r>
            <a:r>
              <a:rPr lang="fr-FR" sz="4200" dirty="0">
                <a:solidFill>
                  <a:schemeClr val="tx1"/>
                </a:solidFill>
              </a:rPr>
              <a:t>. Il permet d’effectuer des travaux (tabulation, calcul d’indicateurs) en ligne à partir des </a:t>
            </a:r>
            <a:r>
              <a:rPr lang="fr-FR" sz="4200" dirty="0" err="1">
                <a:solidFill>
                  <a:schemeClr val="tx1"/>
                </a:solidFill>
              </a:rPr>
              <a:t>microdonnées</a:t>
            </a:r>
            <a:r>
              <a:rPr lang="fr-FR" sz="4200" dirty="0" smtClean="0">
                <a:solidFill>
                  <a:schemeClr val="tx1"/>
                </a:solidFill>
              </a:rPr>
              <a:t>.</a:t>
            </a:r>
          </a:p>
          <a:p>
            <a:pPr marL="457200" indent="-457200" algn="l">
              <a:buFont typeface="Wingdings"/>
              <a:buChar char="à"/>
            </a:pPr>
            <a:endParaRPr lang="fr-FR" sz="4200" dirty="0" smtClean="0">
              <a:solidFill>
                <a:schemeClr val="tx1"/>
              </a:solidFill>
            </a:endParaRPr>
          </a:p>
          <a:p>
            <a:pPr marL="457200" indent="-457200" algn="l">
              <a:buFont typeface="Wingdings"/>
              <a:buChar char="à"/>
            </a:pPr>
            <a:r>
              <a:rPr lang="fr-FR" sz="4200" dirty="0" smtClean="0">
                <a:solidFill>
                  <a:schemeClr val="tx1"/>
                </a:solidFill>
              </a:rPr>
              <a:t>La </a:t>
            </a:r>
            <a:r>
              <a:rPr lang="fr-FR" sz="4200" dirty="0">
                <a:solidFill>
                  <a:schemeClr val="tx1"/>
                </a:solidFill>
              </a:rPr>
              <a:t>base de données socioéconomique du Cameroun (</a:t>
            </a:r>
            <a:r>
              <a:rPr lang="fr-FR" sz="4200" dirty="0" err="1">
                <a:solidFill>
                  <a:schemeClr val="tx1"/>
                </a:solidFill>
              </a:rPr>
              <a:t>CamSED</a:t>
            </a:r>
            <a:r>
              <a:rPr lang="fr-FR" sz="4200" dirty="0">
                <a:solidFill>
                  <a:schemeClr val="tx1"/>
                </a:solidFill>
              </a:rPr>
              <a:t>) disponible à l’adresse </a:t>
            </a:r>
            <a:r>
              <a:rPr lang="fr-FR" sz="4200" u="sng" dirty="0">
                <a:solidFill>
                  <a:schemeClr val="tx1"/>
                </a:solidFill>
                <a:hlinkClick r:id="rId4"/>
              </a:rPr>
              <a:t>http://camsed.stat.cm</a:t>
            </a:r>
            <a:r>
              <a:rPr lang="fr-FR" sz="4200" dirty="0">
                <a:solidFill>
                  <a:schemeClr val="tx1"/>
                </a:solidFill>
              </a:rPr>
              <a:t>. Elle permet de suivre les progrès accomplis en matière  d’indicateurs des OMD et de la Stratégie pour la Croissance et l’Emploi</a:t>
            </a:r>
            <a:r>
              <a:rPr lang="fr-FR" sz="4200" dirty="0" smtClean="0">
                <a:solidFill>
                  <a:schemeClr val="tx1"/>
                </a:solidFill>
              </a:rPr>
              <a:t>.</a:t>
            </a:r>
            <a:endParaRPr lang="fr-FR" sz="3600" dirty="0">
              <a:solidFill>
                <a:srgbClr val="002060"/>
              </a:solidFill>
            </a:endParaRPr>
          </a:p>
        </p:txBody>
      </p:sp>
      <p:sp>
        <p:nvSpPr>
          <p:cNvPr id="2" name="Espace réservé du pied de page 1"/>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C51E42D-57D5-4D80-956F-4765F0584AC6}" type="slidenum">
              <a:rPr lang="fr-FR" smtClean="0"/>
              <a:t>10</a:t>
            </a:fld>
            <a:endParaRPr lang="fr-FR"/>
          </a:p>
        </p:txBody>
      </p:sp>
      <p:sp>
        <p:nvSpPr>
          <p:cNvPr id="7" name="Text Box 5"/>
          <p:cNvSpPr txBox="1">
            <a:spLocks noChangeArrowheads="1"/>
          </p:cNvSpPr>
          <p:nvPr/>
        </p:nvSpPr>
        <p:spPr bwMode="auto">
          <a:xfrm>
            <a:off x="1547664" y="260648"/>
            <a:ext cx="6336704" cy="461665"/>
          </a:xfrm>
          <a:prstGeom prst="rect">
            <a:avLst/>
          </a:prstGeom>
          <a:noFill/>
          <a:ln w="9525">
            <a:noFill/>
            <a:miter lim="800000"/>
            <a:headEnd/>
            <a:tailEnd/>
          </a:ln>
          <a:effectLst/>
        </p:spPr>
        <p:txBody>
          <a:bodyPr wrap="square">
            <a:spAutoFit/>
          </a:bodyPr>
          <a:lstStyle/>
          <a:p>
            <a:r>
              <a:rPr lang="fr-FR" sz="2400" b="1" dirty="0" smtClean="0"/>
              <a:t>3. </a:t>
            </a:r>
            <a:r>
              <a:rPr lang="fr-FR" sz="2400" b="1" dirty="0"/>
              <a:t>D</a:t>
            </a:r>
            <a:r>
              <a:rPr lang="fr-FR" sz="2400" b="1" dirty="0" smtClean="0"/>
              <a:t>iffusion </a:t>
            </a:r>
            <a:r>
              <a:rPr lang="fr-FR" sz="2400" b="1" dirty="0"/>
              <a:t>et de communication des </a:t>
            </a:r>
            <a:r>
              <a:rPr lang="fr-FR" sz="2400" b="1" dirty="0" smtClean="0"/>
              <a:t>données</a:t>
            </a:r>
            <a:endParaRPr lang="fr-FR" sz="2400" b="1" dirty="0"/>
          </a:p>
        </p:txBody>
      </p:sp>
    </p:spTree>
    <p:extLst>
      <p:ext uri="{BB962C8B-B14F-4D97-AF65-F5344CB8AC3E}">
        <p14:creationId xmlns:p14="http://schemas.microsoft.com/office/powerpoint/2010/main" val="30258717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115616" y="709280"/>
            <a:ext cx="7920880" cy="5616624"/>
          </a:xfrm>
        </p:spPr>
        <p:txBody>
          <a:bodyPr>
            <a:normAutofit/>
          </a:bodyPr>
          <a:lstStyle/>
          <a:p>
            <a:pPr algn="l"/>
            <a:r>
              <a:rPr lang="fr-FR" dirty="0" smtClean="0">
                <a:solidFill>
                  <a:srgbClr val="002060"/>
                </a:solidFill>
              </a:rPr>
              <a:t>Le portail statistique du Cameroun </a:t>
            </a:r>
          </a:p>
          <a:p>
            <a:pPr algn="l"/>
            <a:r>
              <a:rPr lang="fr-FR" dirty="0">
                <a:solidFill>
                  <a:schemeClr val="tx1"/>
                </a:solidFill>
              </a:rPr>
              <a:t>Lancé en février 2014 avec l’appui de la Banque Africaine de Développement. </a:t>
            </a:r>
            <a:endParaRPr lang="fr-FR" dirty="0" smtClean="0">
              <a:solidFill>
                <a:schemeClr val="tx1"/>
              </a:solidFill>
            </a:endParaRPr>
          </a:p>
          <a:p>
            <a:pPr algn="l"/>
            <a:endParaRPr lang="fr-FR" dirty="0">
              <a:solidFill>
                <a:schemeClr val="tx1"/>
              </a:solidFill>
            </a:endParaRPr>
          </a:p>
          <a:p>
            <a:pPr algn="l"/>
            <a:r>
              <a:rPr lang="fr-FR" dirty="0" smtClean="0">
                <a:solidFill>
                  <a:schemeClr val="tx1"/>
                </a:solidFill>
              </a:rPr>
              <a:t>Ce </a:t>
            </a:r>
            <a:r>
              <a:rPr lang="fr-FR" dirty="0">
                <a:solidFill>
                  <a:schemeClr val="tx1"/>
                </a:solidFill>
              </a:rPr>
              <a:t>portail vise à améliorer l’accès du public aux statistiques </a:t>
            </a:r>
            <a:r>
              <a:rPr lang="fr-FR" dirty="0" smtClean="0">
                <a:solidFill>
                  <a:schemeClr val="tx1"/>
                </a:solidFill>
              </a:rPr>
              <a:t>officielles. </a:t>
            </a:r>
            <a:r>
              <a:rPr lang="fr-FR" dirty="0" smtClean="0">
                <a:solidFill>
                  <a:schemeClr val="tx1"/>
                </a:solidFill>
              </a:rPr>
              <a:t> </a:t>
            </a:r>
            <a:r>
              <a:rPr lang="en-US" u="sng" dirty="0" smtClean="0">
                <a:hlinkClick r:id="rId2"/>
              </a:rPr>
              <a:t>http</a:t>
            </a:r>
            <a:r>
              <a:rPr lang="en-US" u="sng" dirty="0">
                <a:hlinkClick r:id="rId2"/>
              </a:rPr>
              <a:t>://cameroon.africadata.org</a:t>
            </a:r>
            <a:endParaRPr lang="fr-FR" dirty="0" smtClean="0">
              <a:solidFill>
                <a:schemeClr val="tx1"/>
              </a:solidFill>
            </a:endParaRPr>
          </a:p>
          <a:p>
            <a:pPr algn="l"/>
            <a:endParaRPr lang="fr-FR" sz="4500" b="1" dirty="0">
              <a:solidFill>
                <a:schemeClr val="tx1"/>
              </a:solidFill>
            </a:endParaRPr>
          </a:p>
          <a:p>
            <a:pPr marL="457200" indent="-457200" algn="l">
              <a:buFont typeface="Wingdings"/>
              <a:buChar char="à"/>
            </a:pPr>
            <a:endParaRPr lang="fr-FR" sz="4400" dirty="0" smtClean="0">
              <a:solidFill>
                <a:schemeClr val="tx1"/>
              </a:solidFill>
            </a:endParaRPr>
          </a:p>
          <a:p>
            <a:pPr marL="457200" indent="-457200" algn="l">
              <a:buFont typeface="Wingdings"/>
              <a:buChar char="à"/>
            </a:pPr>
            <a:endParaRPr lang="fr-FR" sz="4400" dirty="0" smtClean="0">
              <a:solidFill>
                <a:schemeClr val="tx1"/>
              </a:solidFill>
            </a:endParaRPr>
          </a:p>
          <a:p>
            <a:endParaRPr lang="fr-FR" sz="3600" dirty="0">
              <a:solidFill>
                <a:srgbClr val="002060"/>
              </a:solidFill>
            </a:endParaRPr>
          </a:p>
          <a:p>
            <a:pPr algn="ctr"/>
            <a:endParaRPr lang="fr-FR" sz="3600" dirty="0">
              <a:solidFill>
                <a:srgbClr val="002060"/>
              </a:solidFill>
            </a:endParaRPr>
          </a:p>
        </p:txBody>
      </p:sp>
      <p:sp>
        <p:nvSpPr>
          <p:cNvPr id="2" name="Espace réservé du pied de page 1"/>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C51E42D-57D5-4D80-956F-4765F0584AC6}" type="slidenum">
              <a:rPr lang="fr-FR" smtClean="0"/>
              <a:t>11</a:t>
            </a:fld>
            <a:endParaRPr lang="fr-FR"/>
          </a:p>
        </p:txBody>
      </p:sp>
      <p:sp>
        <p:nvSpPr>
          <p:cNvPr id="7" name="Text Box 5"/>
          <p:cNvSpPr txBox="1">
            <a:spLocks noChangeArrowheads="1"/>
          </p:cNvSpPr>
          <p:nvPr/>
        </p:nvSpPr>
        <p:spPr bwMode="auto">
          <a:xfrm>
            <a:off x="1547664" y="260648"/>
            <a:ext cx="6336704" cy="461665"/>
          </a:xfrm>
          <a:prstGeom prst="rect">
            <a:avLst/>
          </a:prstGeom>
          <a:noFill/>
          <a:ln w="9525">
            <a:noFill/>
            <a:miter lim="800000"/>
            <a:headEnd/>
            <a:tailEnd/>
          </a:ln>
          <a:effectLst/>
        </p:spPr>
        <p:txBody>
          <a:bodyPr wrap="square">
            <a:spAutoFit/>
          </a:bodyPr>
          <a:lstStyle/>
          <a:p>
            <a:r>
              <a:rPr lang="fr-FR" sz="2400" b="1" dirty="0" smtClean="0"/>
              <a:t>3. </a:t>
            </a:r>
            <a:r>
              <a:rPr lang="fr-FR" sz="2400" b="1" dirty="0"/>
              <a:t>D</a:t>
            </a:r>
            <a:r>
              <a:rPr lang="fr-FR" sz="2400" b="1" dirty="0" smtClean="0"/>
              <a:t>iffusion </a:t>
            </a:r>
            <a:r>
              <a:rPr lang="fr-FR" sz="2400" b="1" dirty="0"/>
              <a:t>et de communication des </a:t>
            </a:r>
            <a:r>
              <a:rPr lang="fr-FR" sz="2400" b="1" dirty="0" smtClean="0"/>
              <a:t>données</a:t>
            </a:r>
            <a:endParaRPr lang="fr-FR" sz="2400" b="1" dirty="0"/>
          </a:p>
        </p:txBody>
      </p:sp>
    </p:spTree>
    <p:extLst>
      <p:ext uri="{BB962C8B-B14F-4D97-AF65-F5344CB8AC3E}">
        <p14:creationId xmlns:p14="http://schemas.microsoft.com/office/powerpoint/2010/main" val="20703982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115616" y="836712"/>
            <a:ext cx="7920880" cy="5040560"/>
          </a:xfrm>
        </p:spPr>
        <p:txBody>
          <a:bodyPr>
            <a:normAutofit fontScale="92500" lnSpcReduction="20000"/>
          </a:bodyPr>
          <a:lstStyle/>
          <a:p>
            <a:pPr marL="342900" lvl="0" indent="-342900" algn="l">
              <a:buFont typeface="Wingdings" panose="05000000000000000000" pitchFamily="2" charset="2"/>
              <a:buChar char="v"/>
            </a:pPr>
            <a:r>
              <a:rPr lang="fr-FR" dirty="0" smtClean="0">
                <a:solidFill>
                  <a:schemeClr val="tx1"/>
                </a:solidFill>
              </a:rPr>
              <a:t>Perspectives </a:t>
            </a:r>
          </a:p>
          <a:p>
            <a:pPr marL="803275" lvl="2" indent="-268288" algn="l">
              <a:buFont typeface="Wingdings" panose="05000000000000000000" pitchFamily="2" charset="2"/>
              <a:buChar char="v"/>
            </a:pPr>
            <a:endParaRPr lang="fr-FR" dirty="0" smtClean="0">
              <a:solidFill>
                <a:schemeClr val="tx1"/>
              </a:solidFill>
            </a:endParaRPr>
          </a:p>
          <a:p>
            <a:pPr marL="457200" lvl="2" indent="-457200" algn="l">
              <a:buAutoNum type="arabicPeriod"/>
            </a:pPr>
            <a:r>
              <a:rPr lang="fr-FR" sz="2000" b="1" dirty="0" smtClean="0">
                <a:solidFill>
                  <a:schemeClr val="tx1"/>
                </a:solidFill>
              </a:rPr>
              <a:t>La </a:t>
            </a:r>
            <a:r>
              <a:rPr lang="fr-FR" sz="2000" b="1" dirty="0">
                <a:solidFill>
                  <a:schemeClr val="tx1"/>
                </a:solidFill>
              </a:rPr>
              <a:t>modernisation du Centre de documentation </a:t>
            </a:r>
            <a:endParaRPr lang="fr-FR" sz="2000" b="1" dirty="0" smtClean="0">
              <a:solidFill>
                <a:schemeClr val="tx1"/>
              </a:solidFill>
            </a:endParaRPr>
          </a:p>
          <a:p>
            <a:pPr marL="0" lvl="2" algn="l"/>
            <a:endParaRPr lang="fr-FR" sz="2000" dirty="0" smtClean="0">
              <a:solidFill>
                <a:schemeClr val="tx1"/>
              </a:solidFill>
            </a:endParaRPr>
          </a:p>
          <a:p>
            <a:pPr marL="0" lvl="2" algn="l"/>
            <a:r>
              <a:rPr lang="fr-FR" sz="2000" b="1" dirty="0">
                <a:solidFill>
                  <a:schemeClr val="tx1"/>
                </a:solidFill>
              </a:rPr>
              <a:t>2</a:t>
            </a:r>
            <a:r>
              <a:rPr lang="fr-FR" sz="2000" b="1" dirty="0" smtClean="0">
                <a:solidFill>
                  <a:schemeClr val="tx1"/>
                </a:solidFill>
              </a:rPr>
              <a:t>. L </a:t>
            </a:r>
            <a:r>
              <a:rPr lang="fr-FR" sz="2000" b="1" dirty="0" err="1" smtClean="0">
                <a:solidFill>
                  <a:schemeClr val="tx1"/>
                </a:solidFill>
              </a:rPr>
              <a:t>elaboration</a:t>
            </a:r>
            <a:r>
              <a:rPr lang="fr-FR" sz="2000" b="1" dirty="0" smtClean="0">
                <a:solidFill>
                  <a:schemeClr val="tx1"/>
                </a:solidFill>
              </a:rPr>
              <a:t> par un consultant international d une Politique de Communication et de Diffusion de </a:t>
            </a:r>
            <a:r>
              <a:rPr lang="fr-FR" sz="2000" b="1" dirty="0" err="1" smtClean="0">
                <a:solidFill>
                  <a:schemeClr val="tx1"/>
                </a:solidFill>
              </a:rPr>
              <a:t>donnees</a:t>
            </a:r>
            <a:endParaRPr lang="fr-FR" sz="2000" b="1" dirty="0" smtClean="0">
              <a:solidFill>
                <a:schemeClr val="tx1"/>
              </a:solidFill>
            </a:endParaRPr>
          </a:p>
          <a:p>
            <a:pPr marL="0" lvl="2" algn="l"/>
            <a:endParaRPr lang="fr-FR" sz="2000" dirty="0">
              <a:solidFill>
                <a:schemeClr val="tx1"/>
              </a:solidFill>
            </a:endParaRPr>
          </a:p>
          <a:p>
            <a:pPr marL="0" lvl="2" algn="l"/>
            <a:r>
              <a:rPr lang="fr-FR" sz="2000" dirty="0" smtClean="0">
                <a:solidFill>
                  <a:schemeClr val="tx1"/>
                </a:solidFill>
              </a:rPr>
              <a:t>	Politique qui se fonde sur les principes fondamentaux de la statistique officielle, la Nor</a:t>
            </a:r>
            <a:r>
              <a:rPr lang="fr-FR" sz="2000" dirty="0" smtClean="0">
                <a:solidFill>
                  <a:schemeClr val="tx1"/>
                </a:solidFill>
              </a:rPr>
              <a:t>me </a:t>
            </a:r>
            <a:r>
              <a:rPr lang="fr-FR" sz="2000" dirty="0" err="1" smtClean="0">
                <a:solidFill>
                  <a:schemeClr val="tx1"/>
                </a:solidFill>
              </a:rPr>
              <a:t>Speciale</a:t>
            </a:r>
            <a:r>
              <a:rPr lang="fr-FR" sz="2000" dirty="0" smtClean="0">
                <a:solidFill>
                  <a:schemeClr val="tx1"/>
                </a:solidFill>
              </a:rPr>
              <a:t> de Diffusion de de </a:t>
            </a:r>
            <a:r>
              <a:rPr lang="fr-FR" sz="2000" dirty="0" err="1" smtClean="0">
                <a:solidFill>
                  <a:schemeClr val="tx1"/>
                </a:solidFill>
              </a:rPr>
              <a:t>Donnees</a:t>
            </a:r>
            <a:endParaRPr lang="fr-FR" sz="2000" dirty="0" smtClean="0">
              <a:solidFill>
                <a:schemeClr val="tx1"/>
              </a:solidFill>
            </a:endParaRPr>
          </a:p>
          <a:p>
            <a:pPr marL="0" lvl="2" algn="l"/>
            <a:endParaRPr lang="fr-FR" sz="2000" dirty="0">
              <a:solidFill>
                <a:schemeClr val="tx1"/>
              </a:solidFill>
            </a:endParaRPr>
          </a:p>
          <a:p>
            <a:pPr marL="0" lvl="2" algn="l"/>
            <a:r>
              <a:rPr lang="fr-FR" sz="2000" dirty="0" smtClean="0">
                <a:solidFill>
                  <a:schemeClr val="tx1"/>
                </a:solidFill>
              </a:rPr>
              <a:t>Cette politique sera adopte par le Conseil National de la Statistique et sera des lors mise en </a:t>
            </a:r>
            <a:r>
              <a:rPr lang="fr-FR" sz="2000" dirty="0" err="1" smtClean="0">
                <a:solidFill>
                  <a:schemeClr val="tx1"/>
                </a:solidFill>
              </a:rPr>
              <a:t>oeuvre</a:t>
            </a:r>
            <a:endParaRPr lang="fr-FR" sz="2000" dirty="0" smtClean="0">
              <a:solidFill>
                <a:schemeClr val="tx1"/>
              </a:solidFill>
            </a:endParaRPr>
          </a:p>
          <a:p>
            <a:pPr marL="0" lvl="2" algn="l"/>
            <a:r>
              <a:rPr lang="fr-FR" sz="2000" dirty="0">
                <a:solidFill>
                  <a:schemeClr val="tx1"/>
                </a:solidFill>
              </a:rPr>
              <a:t>	</a:t>
            </a:r>
            <a:endParaRPr lang="fr-FR" sz="2000" dirty="0" smtClean="0">
              <a:solidFill>
                <a:schemeClr val="tx1"/>
              </a:solidFill>
            </a:endParaRPr>
          </a:p>
          <a:p>
            <a:pPr marL="0" lvl="2" algn="l"/>
            <a:r>
              <a:rPr lang="fr-FR" sz="2000" b="1" dirty="0">
                <a:solidFill>
                  <a:schemeClr val="tx1"/>
                </a:solidFill>
              </a:rPr>
              <a:t>3</a:t>
            </a:r>
            <a:r>
              <a:rPr lang="fr-FR" sz="2000" b="1" dirty="0" smtClean="0">
                <a:solidFill>
                  <a:schemeClr val="tx1"/>
                </a:solidFill>
              </a:rPr>
              <a:t>. La </a:t>
            </a:r>
            <a:r>
              <a:rPr lang="fr-FR" sz="2000" b="1" dirty="0" smtClean="0">
                <a:solidFill>
                  <a:schemeClr val="tx1"/>
                </a:solidFill>
              </a:rPr>
              <a:t>révision en cours des textes devant régir l’activité statistique au Cameroun </a:t>
            </a:r>
          </a:p>
          <a:p>
            <a:pPr marL="0" lvl="2" algn="l"/>
            <a:r>
              <a:rPr lang="fr-FR" sz="2000" dirty="0" smtClean="0">
                <a:solidFill>
                  <a:schemeClr val="tx1"/>
                </a:solidFill>
              </a:rPr>
              <a:t>Ces nouveaux textes s’inspirent de la Charte Africaine de la Statistique et accorde une place importante à la diffusion des données, </a:t>
            </a:r>
          </a:p>
          <a:p>
            <a:pPr marL="0" lvl="2" algn="l"/>
            <a:endParaRPr lang="fr-FR" sz="2000" dirty="0" smtClean="0">
              <a:solidFill>
                <a:schemeClr val="tx1"/>
              </a:solidFill>
            </a:endParaRPr>
          </a:p>
          <a:p>
            <a:pPr marL="0" lvl="2" algn="l"/>
            <a:endParaRPr lang="fr-FR" sz="2000" dirty="0">
              <a:solidFill>
                <a:schemeClr val="tx1"/>
              </a:solidFill>
            </a:endParaRPr>
          </a:p>
          <a:p>
            <a:pPr algn="l"/>
            <a:endParaRPr lang="fr-FR" sz="3600" dirty="0" smtClean="0">
              <a:solidFill>
                <a:srgbClr val="002060"/>
              </a:solidFill>
            </a:endParaRPr>
          </a:p>
          <a:p>
            <a:pPr algn="l"/>
            <a:endParaRPr lang="fr-FR" sz="3600" dirty="0">
              <a:solidFill>
                <a:srgbClr val="002060"/>
              </a:solidFill>
            </a:endParaRPr>
          </a:p>
          <a:p>
            <a:endParaRPr lang="fr-FR" sz="3600" dirty="0">
              <a:solidFill>
                <a:srgbClr val="002060"/>
              </a:solidFill>
            </a:endParaRPr>
          </a:p>
          <a:p>
            <a:pPr algn="ctr"/>
            <a:endParaRPr lang="fr-FR" sz="3600" dirty="0">
              <a:solidFill>
                <a:srgbClr val="002060"/>
              </a:solidFill>
            </a:endParaRPr>
          </a:p>
        </p:txBody>
      </p:sp>
      <p:sp>
        <p:nvSpPr>
          <p:cNvPr id="7" name="Text Box 5"/>
          <p:cNvSpPr txBox="1">
            <a:spLocks noChangeArrowheads="1"/>
          </p:cNvSpPr>
          <p:nvPr/>
        </p:nvSpPr>
        <p:spPr bwMode="auto">
          <a:xfrm>
            <a:off x="1547664" y="260648"/>
            <a:ext cx="6336704" cy="461665"/>
          </a:xfrm>
          <a:prstGeom prst="rect">
            <a:avLst/>
          </a:prstGeom>
          <a:noFill/>
          <a:ln w="9525">
            <a:noFill/>
            <a:miter lim="800000"/>
            <a:headEnd/>
            <a:tailEnd/>
          </a:ln>
          <a:effectLst/>
        </p:spPr>
        <p:txBody>
          <a:bodyPr wrap="square">
            <a:spAutoFit/>
          </a:bodyPr>
          <a:lstStyle/>
          <a:p>
            <a:r>
              <a:rPr lang="fr-FR" sz="2400" b="1" dirty="0"/>
              <a:t>4</a:t>
            </a:r>
            <a:r>
              <a:rPr lang="fr-FR" sz="2400" b="1" dirty="0" smtClean="0"/>
              <a:t>. Perspectives et défis </a:t>
            </a:r>
            <a:endParaRPr lang="fr-FR" sz="2400" b="1" dirty="0"/>
          </a:p>
        </p:txBody>
      </p:sp>
      <p:sp>
        <p:nvSpPr>
          <p:cNvPr id="2" name="Espace réservé du pied de page 1"/>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C51E42D-57D5-4D80-956F-4765F0584AC6}" type="slidenum">
              <a:rPr lang="fr-FR" smtClean="0"/>
              <a:t>12</a:t>
            </a:fld>
            <a:endParaRPr lang="fr-FR"/>
          </a:p>
        </p:txBody>
      </p:sp>
    </p:spTree>
    <p:extLst>
      <p:ext uri="{BB962C8B-B14F-4D97-AF65-F5344CB8AC3E}">
        <p14:creationId xmlns:p14="http://schemas.microsoft.com/office/powerpoint/2010/main" val="248483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115616" y="836712"/>
            <a:ext cx="7920880" cy="5040560"/>
          </a:xfrm>
        </p:spPr>
        <p:txBody>
          <a:bodyPr>
            <a:normAutofit/>
          </a:bodyPr>
          <a:lstStyle/>
          <a:p>
            <a:pPr marL="342900" lvl="0" indent="-342900" algn="l">
              <a:buFont typeface="Wingdings" panose="05000000000000000000" pitchFamily="2" charset="2"/>
              <a:buChar char="v"/>
            </a:pPr>
            <a:r>
              <a:rPr lang="fr-FR" dirty="0" smtClean="0">
                <a:solidFill>
                  <a:schemeClr val="tx1"/>
                </a:solidFill>
              </a:rPr>
              <a:t>Perspectives </a:t>
            </a:r>
          </a:p>
          <a:p>
            <a:pPr marL="803275" lvl="2" indent="-268288" algn="l">
              <a:buFont typeface="Wingdings" panose="05000000000000000000" pitchFamily="2" charset="2"/>
              <a:buChar char="v"/>
            </a:pPr>
            <a:r>
              <a:rPr lang="fr-FR" sz="2400" b="1" dirty="0">
                <a:solidFill>
                  <a:schemeClr val="tx1"/>
                </a:solidFill>
              </a:rPr>
              <a:t>La révision devant régir l’activité statistique au </a:t>
            </a:r>
            <a:r>
              <a:rPr lang="fr-FR" sz="2400" b="1" dirty="0" smtClean="0">
                <a:solidFill>
                  <a:schemeClr val="tx1"/>
                </a:solidFill>
              </a:rPr>
              <a:t>Cameroun en cours</a:t>
            </a:r>
          </a:p>
          <a:p>
            <a:pPr marL="803275" lvl="2" indent="-268288" algn="l">
              <a:buFont typeface="Wingdings" panose="05000000000000000000" pitchFamily="2" charset="2"/>
              <a:buChar char="v"/>
            </a:pPr>
            <a:endParaRPr lang="fr-FR" sz="2400" b="1" dirty="0" smtClean="0">
              <a:solidFill>
                <a:schemeClr val="tx1"/>
              </a:solidFill>
            </a:endParaRPr>
          </a:p>
          <a:p>
            <a:pPr algn="just"/>
            <a:r>
              <a:rPr lang="fr-FR" dirty="0" smtClean="0">
                <a:solidFill>
                  <a:schemeClr val="tx1"/>
                </a:solidFill>
              </a:rPr>
              <a:t> </a:t>
            </a:r>
            <a:r>
              <a:rPr lang="fr-FR" dirty="0">
                <a:solidFill>
                  <a:schemeClr val="tx1"/>
                </a:solidFill>
              </a:rPr>
              <a:t>(1) L’accès aux statistiques officielles est libre pour tous les utilisateurs. Les services relevant du SNIS doivent s’assurer que les statistiques officielles produites sont accessibles à tous les utilisateurs </a:t>
            </a:r>
            <a:r>
              <a:rPr lang="fr-FR" dirty="0" smtClean="0">
                <a:solidFill>
                  <a:schemeClr val="tx1"/>
                </a:solidFill>
              </a:rPr>
              <a:t>dans </a:t>
            </a:r>
            <a:r>
              <a:rPr lang="fr-FR" dirty="0">
                <a:solidFill>
                  <a:schemeClr val="tx1"/>
                </a:solidFill>
              </a:rPr>
              <a:t>le respect de la vie privée des personnes physiques et morales ayant éventuellement fourni les informations utilisées pour leur élaboration. </a:t>
            </a:r>
            <a:endParaRPr lang="fr-FR" dirty="0" smtClean="0">
              <a:solidFill>
                <a:schemeClr val="tx1"/>
              </a:solidFill>
            </a:endParaRPr>
          </a:p>
          <a:p>
            <a:pPr algn="just"/>
            <a:endParaRPr lang="fr-FR" sz="2000" dirty="0">
              <a:solidFill>
                <a:schemeClr val="tx1"/>
              </a:solidFill>
            </a:endParaRPr>
          </a:p>
          <a:p>
            <a:pPr algn="just"/>
            <a:r>
              <a:rPr lang="fr-FR" dirty="0">
                <a:solidFill>
                  <a:schemeClr val="tx1"/>
                </a:solidFill>
              </a:rPr>
              <a:t>(2) L’utilisation est  libre  à condition d’en indiquer la source.</a:t>
            </a:r>
            <a:endParaRPr lang="fr-FR" sz="2000" dirty="0">
              <a:solidFill>
                <a:schemeClr val="tx1"/>
              </a:solidFill>
            </a:endParaRPr>
          </a:p>
          <a:p>
            <a:pPr algn="l"/>
            <a:endParaRPr lang="fr-FR" sz="2000" dirty="0" smtClean="0">
              <a:solidFill>
                <a:schemeClr val="tx1"/>
              </a:solidFill>
            </a:endParaRPr>
          </a:p>
          <a:p>
            <a:pPr marL="0" lvl="2" algn="l"/>
            <a:endParaRPr lang="fr-FR" sz="2000" dirty="0" smtClean="0">
              <a:solidFill>
                <a:schemeClr val="tx1"/>
              </a:solidFill>
            </a:endParaRPr>
          </a:p>
          <a:p>
            <a:pPr marL="0" lvl="2" algn="l"/>
            <a:endParaRPr lang="fr-FR" sz="2000" dirty="0">
              <a:solidFill>
                <a:schemeClr val="tx1"/>
              </a:solidFill>
            </a:endParaRPr>
          </a:p>
          <a:p>
            <a:pPr algn="l"/>
            <a:endParaRPr lang="fr-FR" sz="3600" dirty="0" smtClean="0">
              <a:solidFill>
                <a:srgbClr val="002060"/>
              </a:solidFill>
            </a:endParaRPr>
          </a:p>
          <a:p>
            <a:pPr algn="l"/>
            <a:endParaRPr lang="fr-FR" sz="3600" dirty="0">
              <a:solidFill>
                <a:srgbClr val="002060"/>
              </a:solidFill>
            </a:endParaRPr>
          </a:p>
          <a:p>
            <a:endParaRPr lang="fr-FR" sz="3600" dirty="0">
              <a:solidFill>
                <a:srgbClr val="002060"/>
              </a:solidFill>
            </a:endParaRPr>
          </a:p>
          <a:p>
            <a:pPr algn="ctr"/>
            <a:endParaRPr lang="fr-FR" sz="3600" dirty="0">
              <a:solidFill>
                <a:srgbClr val="002060"/>
              </a:solidFill>
            </a:endParaRPr>
          </a:p>
        </p:txBody>
      </p:sp>
      <p:sp>
        <p:nvSpPr>
          <p:cNvPr id="7" name="Text Box 5"/>
          <p:cNvSpPr txBox="1">
            <a:spLocks noChangeArrowheads="1"/>
          </p:cNvSpPr>
          <p:nvPr/>
        </p:nvSpPr>
        <p:spPr bwMode="auto">
          <a:xfrm>
            <a:off x="1547664" y="260648"/>
            <a:ext cx="6336704" cy="461665"/>
          </a:xfrm>
          <a:prstGeom prst="rect">
            <a:avLst/>
          </a:prstGeom>
          <a:noFill/>
          <a:ln w="9525">
            <a:noFill/>
            <a:miter lim="800000"/>
            <a:headEnd/>
            <a:tailEnd/>
          </a:ln>
          <a:effectLst/>
        </p:spPr>
        <p:txBody>
          <a:bodyPr wrap="square">
            <a:spAutoFit/>
          </a:bodyPr>
          <a:lstStyle/>
          <a:p>
            <a:r>
              <a:rPr lang="fr-FR" sz="2400" b="1" dirty="0"/>
              <a:t>4</a:t>
            </a:r>
            <a:r>
              <a:rPr lang="fr-FR" sz="2400" b="1" dirty="0" smtClean="0"/>
              <a:t>. Perspectives et défis </a:t>
            </a:r>
            <a:endParaRPr lang="fr-FR" sz="2400" b="1" dirty="0"/>
          </a:p>
        </p:txBody>
      </p:sp>
      <p:sp>
        <p:nvSpPr>
          <p:cNvPr id="2" name="Espace réservé du pied de page 1"/>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C51E42D-57D5-4D80-956F-4765F0584AC6}" type="slidenum">
              <a:rPr lang="fr-FR" smtClean="0"/>
              <a:t>13</a:t>
            </a:fld>
            <a:endParaRPr lang="fr-FR"/>
          </a:p>
        </p:txBody>
      </p:sp>
    </p:spTree>
    <p:extLst>
      <p:ext uri="{BB962C8B-B14F-4D97-AF65-F5344CB8AC3E}">
        <p14:creationId xmlns:p14="http://schemas.microsoft.com/office/powerpoint/2010/main" val="18367813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115616" y="836712"/>
            <a:ext cx="7920880" cy="5040560"/>
          </a:xfrm>
        </p:spPr>
        <p:txBody>
          <a:bodyPr>
            <a:normAutofit/>
          </a:bodyPr>
          <a:lstStyle/>
          <a:p>
            <a:pPr marL="342900" lvl="0" indent="-342900" algn="l">
              <a:buFont typeface="Wingdings" panose="05000000000000000000" pitchFamily="2" charset="2"/>
              <a:buChar char="v"/>
            </a:pPr>
            <a:r>
              <a:rPr lang="fr-FR" dirty="0" smtClean="0">
                <a:solidFill>
                  <a:schemeClr val="tx1"/>
                </a:solidFill>
              </a:rPr>
              <a:t>Perspectives </a:t>
            </a:r>
          </a:p>
          <a:p>
            <a:pPr marL="803275" lvl="2" indent="-268288" algn="l">
              <a:buFont typeface="Wingdings" panose="05000000000000000000" pitchFamily="2" charset="2"/>
              <a:buChar char="v"/>
            </a:pPr>
            <a:r>
              <a:rPr lang="fr-FR" sz="2400" b="1" dirty="0">
                <a:solidFill>
                  <a:schemeClr val="tx1"/>
                </a:solidFill>
              </a:rPr>
              <a:t>La révision </a:t>
            </a:r>
            <a:r>
              <a:rPr lang="fr-FR" sz="2400" b="1" dirty="0" smtClean="0">
                <a:solidFill>
                  <a:schemeClr val="tx1"/>
                </a:solidFill>
              </a:rPr>
              <a:t>des textes devant </a:t>
            </a:r>
            <a:r>
              <a:rPr lang="fr-FR" sz="2400" b="1" dirty="0">
                <a:solidFill>
                  <a:schemeClr val="tx1"/>
                </a:solidFill>
              </a:rPr>
              <a:t>régir l’activité statistique au </a:t>
            </a:r>
            <a:r>
              <a:rPr lang="fr-FR" sz="2400" b="1" dirty="0" smtClean="0">
                <a:solidFill>
                  <a:schemeClr val="tx1"/>
                </a:solidFill>
              </a:rPr>
              <a:t>Cameroun en cours</a:t>
            </a:r>
          </a:p>
          <a:p>
            <a:pPr algn="l"/>
            <a:endParaRPr lang="fr-FR" b="1" dirty="0" smtClean="0"/>
          </a:p>
          <a:p>
            <a:pPr algn="l"/>
            <a:r>
              <a:rPr lang="fr-FR" b="1" dirty="0" smtClean="0">
                <a:solidFill>
                  <a:schemeClr val="tx1"/>
                </a:solidFill>
              </a:rPr>
              <a:t>LA </a:t>
            </a:r>
            <a:r>
              <a:rPr lang="fr-FR" b="1" dirty="0">
                <a:solidFill>
                  <a:schemeClr val="tx1"/>
                </a:solidFill>
              </a:rPr>
              <a:t>PROTECTION DES DONNEES </a:t>
            </a:r>
            <a:r>
              <a:rPr lang="fr-FR" b="1" dirty="0" smtClean="0">
                <a:solidFill>
                  <a:schemeClr val="tx1"/>
                </a:solidFill>
              </a:rPr>
              <a:t>INDIVIDUELLES</a:t>
            </a:r>
          </a:p>
          <a:p>
            <a:pPr algn="l"/>
            <a:endParaRPr lang="fr-FR" sz="2000" dirty="0">
              <a:solidFill>
                <a:schemeClr val="tx1"/>
              </a:solidFill>
            </a:endParaRPr>
          </a:p>
          <a:p>
            <a:pPr marL="342900" indent="-342900" algn="l">
              <a:buFont typeface="Arial" charset="0"/>
              <a:buChar char="•"/>
            </a:pPr>
            <a:r>
              <a:rPr lang="fr-FR" b="1" dirty="0" smtClean="0">
                <a:solidFill>
                  <a:schemeClr val="tx1"/>
                </a:solidFill>
                <a:sym typeface="Wingdings" panose="05000000000000000000" pitchFamily="2" charset="2"/>
              </a:rPr>
              <a:t> </a:t>
            </a:r>
            <a:r>
              <a:rPr lang="fr-FR" dirty="0" smtClean="0">
                <a:solidFill>
                  <a:schemeClr val="tx1"/>
                </a:solidFill>
              </a:rPr>
              <a:t>Secret statistique</a:t>
            </a:r>
          </a:p>
          <a:p>
            <a:pPr marL="342900" indent="-342900" algn="l">
              <a:buFont typeface="Arial" charset="0"/>
              <a:buChar char="•"/>
            </a:pPr>
            <a:r>
              <a:rPr lang="fr-FR" sz="2000" dirty="0">
                <a:solidFill>
                  <a:schemeClr val="tx1"/>
                </a:solidFill>
              </a:rPr>
              <a:t> </a:t>
            </a:r>
            <a:endParaRPr lang="fr-FR" sz="2000" dirty="0" smtClean="0">
              <a:solidFill>
                <a:schemeClr val="tx1"/>
              </a:solidFill>
            </a:endParaRPr>
          </a:p>
          <a:p>
            <a:pPr marL="342900" indent="-342900" algn="l">
              <a:buFont typeface="Arial" charset="0"/>
              <a:buChar char="•"/>
            </a:pPr>
            <a:r>
              <a:rPr lang="fr-FR" sz="2000" dirty="0">
                <a:solidFill>
                  <a:schemeClr val="tx1"/>
                </a:solidFill>
              </a:rPr>
              <a:t> </a:t>
            </a:r>
            <a:endParaRPr lang="fr-FR" sz="2000" dirty="0" smtClean="0">
              <a:solidFill>
                <a:schemeClr val="tx1"/>
              </a:solidFill>
            </a:endParaRPr>
          </a:p>
          <a:p>
            <a:pPr marL="342900" indent="-342900" algn="l">
              <a:buFont typeface="Arial" charset="0"/>
              <a:buChar char="•"/>
            </a:pPr>
            <a:r>
              <a:rPr lang="fr-FR" sz="2000" b="1" dirty="0" smtClean="0">
                <a:solidFill>
                  <a:schemeClr val="tx1"/>
                </a:solidFill>
                <a:sym typeface="Wingdings" panose="05000000000000000000" pitchFamily="2" charset="2"/>
              </a:rPr>
              <a:t> </a:t>
            </a:r>
            <a:r>
              <a:rPr lang="fr-FR" sz="2000" dirty="0" smtClean="0">
                <a:solidFill>
                  <a:schemeClr val="tx1"/>
                </a:solidFill>
              </a:rPr>
              <a:t> </a:t>
            </a:r>
            <a:r>
              <a:rPr lang="fr-FR" sz="2000" dirty="0">
                <a:solidFill>
                  <a:schemeClr val="tx1"/>
                </a:solidFill>
              </a:rPr>
              <a:t>Sanction aux contrevenants du secret </a:t>
            </a:r>
            <a:r>
              <a:rPr lang="fr-FR" sz="2000" dirty="0" smtClean="0">
                <a:solidFill>
                  <a:schemeClr val="tx1"/>
                </a:solidFill>
              </a:rPr>
              <a:t>statistique</a:t>
            </a:r>
          </a:p>
          <a:p>
            <a:pPr marL="342900" indent="-342900" algn="l">
              <a:buFont typeface="Arial" charset="0"/>
              <a:buChar char="•"/>
            </a:pPr>
            <a:endParaRPr lang="fr-FR" sz="2000" dirty="0">
              <a:solidFill>
                <a:schemeClr val="tx1"/>
              </a:solidFill>
            </a:endParaRPr>
          </a:p>
          <a:p>
            <a:pPr algn="l"/>
            <a:r>
              <a:rPr lang="fr-FR" sz="2000" b="1" dirty="0" smtClean="0">
                <a:solidFill>
                  <a:schemeClr val="tx1"/>
                </a:solidFill>
              </a:rPr>
              <a:t>LE VISA STATISTIQUE </a:t>
            </a:r>
          </a:p>
          <a:p>
            <a:pPr algn="l"/>
            <a:endParaRPr lang="fr-FR" sz="2400" b="1" dirty="0" smtClean="0">
              <a:solidFill>
                <a:schemeClr val="tx1"/>
              </a:solidFill>
            </a:endParaRPr>
          </a:p>
          <a:p>
            <a:pPr marL="0" lvl="2" algn="l"/>
            <a:endParaRPr lang="fr-FR" sz="2000" dirty="0"/>
          </a:p>
          <a:p>
            <a:pPr marL="803275" lvl="2" indent="-268288" algn="l">
              <a:buFont typeface="Wingdings" panose="05000000000000000000" pitchFamily="2" charset="2"/>
              <a:buChar char="v"/>
            </a:pPr>
            <a:endParaRPr lang="fr-FR" sz="2400" b="1" dirty="0" smtClean="0">
              <a:solidFill>
                <a:schemeClr val="tx1"/>
              </a:solidFill>
            </a:endParaRPr>
          </a:p>
          <a:p>
            <a:pPr algn="l"/>
            <a:endParaRPr lang="fr-FR" sz="2000" dirty="0" smtClean="0">
              <a:solidFill>
                <a:schemeClr val="tx1"/>
              </a:solidFill>
            </a:endParaRPr>
          </a:p>
          <a:p>
            <a:pPr marL="0" lvl="2" algn="l"/>
            <a:endParaRPr lang="fr-FR" sz="2000" dirty="0" smtClean="0">
              <a:solidFill>
                <a:schemeClr val="tx1"/>
              </a:solidFill>
            </a:endParaRPr>
          </a:p>
          <a:p>
            <a:pPr marL="0" lvl="2" algn="l"/>
            <a:endParaRPr lang="fr-FR" sz="2000" dirty="0">
              <a:solidFill>
                <a:schemeClr val="tx1"/>
              </a:solidFill>
            </a:endParaRPr>
          </a:p>
          <a:p>
            <a:pPr algn="l"/>
            <a:endParaRPr lang="fr-FR" sz="3600" dirty="0" smtClean="0">
              <a:solidFill>
                <a:srgbClr val="002060"/>
              </a:solidFill>
            </a:endParaRPr>
          </a:p>
          <a:p>
            <a:pPr algn="l"/>
            <a:endParaRPr lang="fr-FR" sz="3600" dirty="0">
              <a:solidFill>
                <a:srgbClr val="002060"/>
              </a:solidFill>
            </a:endParaRPr>
          </a:p>
          <a:p>
            <a:endParaRPr lang="fr-FR" sz="3600" dirty="0">
              <a:solidFill>
                <a:srgbClr val="002060"/>
              </a:solidFill>
            </a:endParaRPr>
          </a:p>
          <a:p>
            <a:pPr algn="ctr"/>
            <a:endParaRPr lang="fr-FR" sz="3600" dirty="0">
              <a:solidFill>
                <a:srgbClr val="002060"/>
              </a:solidFill>
            </a:endParaRPr>
          </a:p>
        </p:txBody>
      </p:sp>
      <p:sp>
        <p:nvSpPr>
          <p:cNvPr id="7" name="Text Box 5"/>
          <p:cNvSpPr txBox="1">
            <a:spLocks noChangeArrowheads="1"/>
          </p:cNvSpPr>
          <p:nvPr/>
        </p:nvSpPr>
        <p:spPr bwMode="auto">
          <a:xfrm>
            <a:off x="1547664" y="260648"/>
            <a:ext cx="6336704" cy="461665"/>
          </a:xfrm>
          <a:prstGeom prst="rect">
            <a:avLst/>
          </a:prstGeom>
          <a:noFill/>
          <a:ln w="9525">
            <a:noFill/>
            <a:miter lim="800000"/>
            <a:headEnd/>
            <a:tailEnd/>
          </a:ln>
          <a:effectLst/>
        </p:spPr>
        <p:txBody>
          <a:bodyPr wrap="square">
            <a:spAutoFit/>
          </a:bodyPr>
          <a:lstStyle/>
          <a:p>
            <a:r>
              <a:rPr lang="fr-FR" sz="2400" b="1" dirty="0"/>
              <a:t>4</a:t>
            </a:r>
            <a:r>
              <a:rPr lang="fr-FR" sz="2400" b="1" dirty="0" smtClean="0"/>
              <a:t>. Perspectives et défis </a:t>
            </a:r>
            <a:endParaRPr lang="fr-FR" sz="2400" b="1" dirty="0"/>
          </a:p>
        </p:txBody>
      </p:sp>
      <p:sp>
        <p:nvSpPr>
          <p:cNvPr id="2" name="Espace réservé du pied de page 1"/>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C51E42D-57D5-4D80-956F-4765F0584AC6}" type="slidenum">
              <a:rPr lang="fr-FR" smtClean="0"/>
              <a:t>14</a:t>
            </a:fld>
            <a:endParaRPr lang="fr-FR"/>
          </a:p>
        </p:txBody>
      </p:sp>
    </p:spTree>
    <p:extLst>
      <p:ext uri="{BB962C8B-B14F-4D97-AF65-F5344CB8AC3E}">
        <p14:creationId xmlns:p14="http://schemas.microsoft.com/office/powerpoint/2010/main" val="20613104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115616" y="836712"/>
            <a:ext cx="7920880" cy="5688632"/>
          </a:xfrm>
        </p:spPr>
        <p:txBody>
          <a:bodyPr>
            <a:normAutofit/>
          </a:bodyPr>
          <a:lstStyle/>
          <a:p>
            <a:pPr marL="342900" lvl="0" indent="-342900" algn="l">
              <a:buFont typeface="Wingdings" panose="05000000000000000000" pitchFamily="2" charset="2"/>
              <a:buChar char="v"/>
            </a:pPr>
            <a:r>
              <a:rPr lang="fr-FR" dirty="0" smtClean="0">
                <a:solidFill>
                  <a:schemeClr val="tx1"/>
                </a:solidFill>
              </a:rPr>
              <a:t>Défis </a:t>
            </a:r>
          </a:p>
          <a:p>
            <a:pPr marL="800100" lvl="1" indent="-342900" algn="l">
              <a:buFont typeface="Wingdings" panose="05000000000000000000" pitchFamily="2" charset="2"/>
              <a:buChar char="v"/>
            </a:pPr>
            <a:r>
              <a:rPr lang="fr-FR" dirty="0" smtClean="0">
                <a:solidFill>
                  <a:schemeClr val="tx1"/>
                </a:solidFill>
              </a:rPr>
              <a:t> Satisfaire les exigences </a:t>
            </a:r>
            <a:r>
              <a:rPr lang="fr-FR" dirty="0">
                <a:solidFill>
                  <a:schemeClr val="tx1"/>
                </a:solidFill>
              </a:rPr>
              <a:t>du NSDD et y </a:t>
            </a:r>
            <a:r>
              <a:rPr lang="fr-FR" dirty="0" smtClean="0">
                <a:solidFill>
                  <a:schemeClr val="tx1"/>
                </a:solidFill>
              </a:rPr>
              <a:t>souscrire</a:t>
            </a:r>
          </a:p>
          <a:p>
            <a:pPr marL="1714500" lvl="3" indent="-342900" algn="l">
              <a:buFont typeface="Wingdings" panose="05000000000000000000" pitchFamily="2" charset="2"/>
              <a:buChar char="v"/>
            </a:pPr>
            <a:r>
              <a:rPr lang="fr-FR" dirty="0" smtClean="0">
                <a:solidFill>
                  <a:schemeClr val="tx1"/>
                </a:solidFill>
              </a:rPr>
              <a:t>Calendrier, Périodicité et </a:t>
            </a:r>
            <a:r>
              <a:rPr lang="fr-FR" dirty="0" smtClean="0">
                <a:solidFill>
                  <a:schemeClr val="tx1"/>
                </a:solidFill>
              </a:rPr>
              <a:t>délais de diffusion</a:t>
            </a:r>
          </a:p>
          <a:p>
            <a:pPr marL="1714500" lvl="3" indent="-342900" algn="l">
              <a:buFont typeface="Wingdings" panose="05000000000000000000" pitchFamily="2" charset="2"/>
              <a:buChar char="v"/>
            </a:pPr>
            <a:r>
              <a:rPr lang="fr-FR" dirty="0" smtClean="0">
                <a:solidFill>
                  <a:schemeClr val="tx1"/>
                </a:solidFill>
              </a:rPr>
              <a:t>Mettre a disposition ressources </a:t>
            </a:r>
            <a:r>
              <a:rPr lang="fr-FR" dirty="0">
                <a:solidFill>
                  <a:schemeClr val="tx1"/>
                </a:solidFill>
              </a:rPr>
              <a:t>sont à la mesure des besoins des programmes statistiques</a:t>
            </a:r>
          </a:p>
          <a:p>
            <a:pPr marL="1257300" lvl="2" indent="-342900" algn="l">
              <a:buFont typeface="Wingdings" panose="05000000000000000000" pitchFamily="2" charset="2"/>
              <a:buChar char="v"/>
            </a:pPr>
            <a:endParaRPr lang="fr-FR" dirty="0" smtClean="0">
              <a:solidFill>
                <a:schemeClr val="tx1"/>
              </a:solidFill>
            </a:endParaRPr>
          </a:p>
          <a:p>
            <a:pPr marL="800100" lvl="1" indent="-342900" algn="l">
              <a:buFont typeface="Wingdings" panose="05000000000000000000" pitchFamily="2" charset="2"/>
              <a:buChar char="v"/>
            </a:pPr>
            <a:endParaRPr lang="fr-FR" dirty="0" smtClean="0">
              <a:solidFill>
                <a:schemeClr val="tx1"/>
              </a:solidFill>
            </a:endParaRPr>
          </a:p>
          <a:p>
            <a:pPr marL="800100" lvl="1" indent="-342900" algn="l">
              <a:buFont typeface="Wingdings" panose="05000000000000000000" pitchFamily="2" charset="2"/>
              <a:buChar char="v"/>
            </a:pPr>
            <a:r>
              <a:rPr lang="fr-FR" dirty="0" smtClean="0">
                <a:solidFill>
                  <a:schemeClr val="tx1"/>
                </a:solidFill>
              </a:rPr>
              <a:t>Communiquer </a:t>
            </a:r>
            <a:r>
              <a:rPr lang="fr-FR" dirty="0">
                <a:solidFill>
                  <a:schemeClr val="tx1"/>
                </a:solidFill>
              </a:rPr>
              <a:t>sur l’existence des bases de données auprès de la communauté scientifique tout en favorisant l’accès. L’accès au </a:t>
            </a:r>
            <a:r>
              <a:rPr lang="fr-FR" dirty="0" err="1" smtClean="0">
                <a:solidFill>
                  <a:schemeClr val="tx1"/>
                </a:solidFill>
              </a:rPr>
              <a:t>microdonnées</a:t>
            </a:r>
            <a:r>
              <a:rPr lang="fr-FR" dirty="0" smtClean="0">
                <a:solidFill>
                  <a:schemeClr val="tx1"/>
                </a:solidFill>
              </a:rPr>
              <a:t> </a:t>
            </a:r>
            <a:r>
              <a:rPr lang="fr-FR" dirty="0">
                <a:solidFill>
                  <a:schemeClr val="tx1"/>
                </a:solidFill>
              </a:rPr>
              <a:t>devant </a:t>
            </a:r>
            <a:r>
              <a:rPr lang="fr-FR" dirty="0" smtClean="0">
                <a:solidFill>
                  <a:schemeClr val="tx1"/>
                </a:solidFill>
              </a:rPr>
              <a:t>respecter </a:t>
            </a:r>
            <a:r>
              <a:rPr lang="fr-FR" dirty="0">
                <a:solidFill>
                  <a:schemeClr val="tx1"/>
                </a:solidFill>
              </a:rPr>
              <a:t>les lois protégeant la vie privée des personnes (secret statistique, un extrait</a:t>
            </a:r>
            <a:r>
              <a:rPr lang="fr-FR" dirty="0" smtClean="0">
                <a:solidFill>
                  <a:schemeClr val="tx1"/>
                </a:solidFill>
              </a:rPr>
              <a:t>)</a:t>
            </a:r>
          </a:p>
          <a:p>
            <a:pPr marL="800100" lvl="1" indent="-342900" algn="l">
              <a:buFont typeface="Wingdings" panose="05000000000000000000" pitchFamily="2" charset="2"/>
              <a:buChar char="v"/>
            </a:pPr>
            <a:endParaRPr lang="fr-FR" dirty="0" smtClean="0">
              <a:solidFill>
                <a:schemeClr val="tx1"/>
              </a:solidFill>
            </a:endParaRPr>
          </a:p>
          <a:p>
            <a:pPr marL="800100" lvl="1" indent="-342900" algn="l">
              <a:buFont typeface="Wingdings" panose="05000000000000000000" pitchFamily="2" charset="2"/>
              <a:buChar char="v"/>
            </a:pPr>
            <a:r>
              <a:rPr lang="fr-FR" dirty="0" smtClean="0">
                <a:solidFill>
                  <a:schemeClr val="tx1"/>
                </a:solidFill>
              </a:rPr>
              <a:t>L’utilisation </a:t>
            </a:r>
            <a:r>
              <a:rPr lang="fr-FR" dirty="0">
                <a:solidFill>
                  <a:schemeClr val="tx1"/>
                </a:solidFill>
              </a:rPr>
              <a:t>des moyens numériques à savoir l’audio visuel et les réseaux </a:t>
            </a:r>
            <a:r>
              <a:rPr lang="fr-FR" dirty="0" smtClean="0">
                <a:solidFill>
                  <a:schemeClr val="tx1"/>
                </a:solidFill>
              </a:rPr>
              <a:t>sociaux pour amplifier la communication des </a:t>
            </a:r>
            <a:r>
              <a:rPr lang="fr-FR" dirty="0" err="1" smtClean="0">
                <a:solidFill>
                  <a:schemeClr val="tx1"/>
                </a:solidFill>
              </a:rPr>
              <a:t>donnees</a:t>
            </a:r>
            <a:r>
              <a:rPr lang="fr-FR" dirty="0" smtClean="0">
                <a:solidFill>
                  <a:schemeClr val="tx1"/>
                </a:solidFill>
              </a:rPr>
              <a:t>.  </a:t>
            </a:r>
            <a:endParaRPr lang="fr-FR" sz="3200" dirty="0">
              <a:solidFill>
                <a:srgbClr val="002060"/>
              </a:solidFill>
            </a:endParaRPr>
          </a:p>
          <a:p>
            <a:pPr marL="800100" lvl="1" indent="-342900" algn="l">
              <a:buFont typeface="Wingdings" panose="05000000000000000000" pitchFamily="2" charset="2"/>
              <a:buChar char="v"/>
            </a:pPr>
            <a:endParaRPr lang="fr-FR" dirty="0" smtClean="0">
              <a:solidFill>
                <a:schemeClr val="tx1"/>
              </a:solidFill>
            </a:endParaRPr>
          </a:p>
          <a:p>
            <a:pPr marL="1257300" lvl="2" indent="-342900" algn="l">
              <a:buFont typeface="Wingdings" panose="05000000000000000000" pitchFamily="2" charset="2"/>
              <a:buChar char="v"/>
            </a:pPr>
            <a:endParaRPr lang="fr-FR" sz="1900" dirty="0" smtClean="0">
              <a:solidFill>
                <a:schemeClr val="tx1"/>
              </a:solidFill>
            </a:endParaRPr>
          </a:p>
        </p:txBody>
      </p:sp>
      <p:sp>
        <p:nvSpPr>
          <p:cNvPr id="7" name="Text Box 5"/>
          <p:cNvSpPr txBox="1">
            <a:spLocks noChangeArrowheads="1"/>
          </p:cNvSpPr>
          <p:nvPr/>
        </p:nvSpPr>
        <p:spPr bwMode="auto">
          <a:xfrm>
            <a:off x="1547664" y="260648"/>
            <a:ext cx="6336704" cy="461665"/>
          </a:xfrm>
          <a:prstGeom prst="rect">
            <a:avLst/>
          </a:prstGeom>
          <a:noFill/>
          <a:ln w="9525">
            <a:noFill/>
            <a:miter lim="800000"/>
            <a:headEnd/>
            <a:tailEnd/>
          </a:ln>
          <a:effectLst/>
        </p:spPr>
        <p:txBody>
          <a:bodyPr wrap="square">
            <a:spAutoFit/>
          </a:bodyPr>
          <a:lstStyle/>
          <a:p>
            <a:r>
              <a:rPr lang="fr-FR" sz="2400" b="1" dirty="0"/>
              <a:t>4</a:t>
            </a:r>
            <a:r>
              <a:rPr lang="fr-FR" sz="2400" b="1" dirty="0" smtClean="0"/>
              <a:t>. Perspectives et défis </a:t>
            </a:r>
            <a:endParaRPr lang="fr-FR" sz="2400" b="1" dirty="0"/>
          </a:p>
        </p:txBody>
      </p:sp>
      <p:sp>
        <p:nvSpPr>
          <p:cNvPr id="2" name="Espace réservé du pied de page 1"/>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C51E42D-57D5-4D80-956F-4765F0584AC6}" type="slidenum">
              <a:rPr lang="fr-FR" smtClean="0"/>
              <a:t>15</a:t>
            </a:fld>
            <a:endParaRPr lang="fr-FR"/>
          </a:p>
        </p:txBody>
      </p:sp>
    </p:spTree>
    <p:extLst>
      <p:ext uri="{BB962C8B-B14F-4D97-AF65-F5344CB8AC3E}">
        <p14:creationId xmlns:p14="http://schemas.microsoft.com/office/powerpoint/2010/main" val="3646916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115616" y="836712"/>
            <a:ext cx="7920880" cy="5688632"/>
          </a:xfrm>
        </p:spPr>
        <p:txBody>
          <a:bodyPr>
            <a:normAutofit/>
          </a:bodyPr>
          <a:lstStyle/>
          <a:p>
            <a:pPr marL="342900" lvl="0" indent="-342900" algn="l">
              <a:buFont typeface="Wingdings" panose="05000000000000000000" pitchFamily="2" charset="2"/>
              <a:buChar char="v"/>
            </a:pPr>
            <a:r>
              <a:rPr lang="fr-FR" dirty="0" smtClean="0">
                <a:solidFill>
                  <a:schemeClr val="tx1"/>
                </a:solidFill>
              </a:rPr>
              <a:t>Défis </a:t>
            </a:r>
          </a:p>
          <a:p>
            <a:pPr marL="800100" lvl="1" indent="-342900" algn="l">
              <a:buFont typeface="Wingdings" panose="05000000000000000000" pitchFamily="2" charset="2"/>
              <a:buChar char="v"/>
            </a:pPr>
            <a:r>
              <a:rPr lang="fr-FR" dirty="0" smtClean="0">
                <a:solidFill>
                  <a:schemeClr val="tx1"/>
                </a:solidFill>
              </a:rPr>
              <a:t>Production des </a:t>
            </a:r>
            <a:r>
              <a:rPr lang="fr-FR" dirty="0" err="1" smtClean="0">
                <a:solidFill>
                  <a:schemeClr val="tx1"/>
                </a:solidFill>
              </a:rPr>
              <a:t>donnees</a:t>
            </a:r>
            <a:r>
              <a:rPr lang="fr-FR" dirty="0" smtClean="0">
                <a:solidFill>
                  <a:schemeClr val="tx1"/>
                </a:solidFill>
              </a:rPr>
              <a:t> sur les domaines </a:t>
            </a:r>
            <a:r>
              <a:rPr lang="fr-FR" dirty="0" err="1" smtClean="0">
                <a:solidFill>
                  <a:schemeClr val="tx1"/>
                </a:solidFill>
              </a:rPr>
              <a:t>emergents</a:t>
            </a:r>
            <a:r>
              <a:rPr lang="fr-FR" dirty="0" smtClean="0">
                <a:solidFill>
                  <a:schemeClr val="tx1"/>
                </a:solidFill>
              </a:rPr>
              <a:t> tels que la Gouvernance, la paix, la </a:t>
            </a:r>
            <a:r>
              <a:rPr lang="fr-FR" dirty="0" err="1" smtClean="0">
                <a:solidFill>
                  <a:schemeClr val="tx1"/>
                </a:solidFill>
              </a:rPr>
              <a:t>securite</a:t>
            </a:r>
            <a:r>
              <a:rPr lang="fr-FR" dirty="0" smtClean="0">
                <a:solidFill>
                  <a:schemeClr val="tx1"/>
                </a:solidFill>
              </a:rPr>
              <a:t>, l </a:t>
            </a:r>
            <a:r>
              <a:rPr lang="fr-FR" dirty="0" err="1" smtClean="0">
                <a:solidFill>
                  <a:schemeClr val="tx1"/>
                </a:solidFill>
              </a:rPr>
              <a:t>environnememnt</a:t>
            </a:r>
            <a:r>
              <a:rPr lang="fr-FR" dirty="0" smtClean="0">
                <a:solidFill>
                  <a:schemeClr val="tx1"/>
                </a:solidFill>
              </a:rPr>
              <a:t>, etc.</a:t>
            </a:r>
            <a:r>
              <a:rPr lang="fr-FR" dirty="0" smtClean="0">
                <a:solidFill>
                  <a:schemeClr val="tx1"/>
                </a:solidFill>
              </a:rPr>
              <a:t> </a:t>
            </a:r>
            <a:r>
              <a:rPr lang="fr-FR" dirty="0" err="1" smtClean="0">
                <a:solidFill>
                  <a:schemeClr val="tx1"/>
                </a:solidFill>
              </a:rPr>
              <a:t>SuffisSatisfaire</a:t>
            </a:r>
            <a:endParaRPr lang="fr-FR" dirty="0" smtClean="0">
              <a:solidFill>
                <a:schemeClr val="tx1"/>
              </a:solidFill>
            </a:endParaRPr>
          </a:p>
          <a:p>
            <a:pPr marL="800100" lvl="1" indent="-342900" algn="l">
              <a:buFont typeface="Wingdings" panose="05000000000000000000" pitchFamily="2" charset="2"/>
              <a:buChar char="v"/>
            </a:pPr>
            <a:endParaRPr lang="fr-FR" dirty="0" smtClean="0">
              <a:solidFill>
                <a:schemeClr val="tx1"/>
              </a:solidFill>
            </a:endParaRPr>
          </a:p>
          <a:p>
            <a:pPr marL="800100" lvl="1" indent="-342900" algn="l">
              <a:buFont typeface="Wingdings" panose="05000000000000000000" pitchFamily="2" charset="2"/>
              <a:buChar char="v"/>
            </a:pPr>
            <a:r>
              <a:rPr lang="fr-FR" dirty="0" err="1" smtClean="0">
                <a:solidFill>
                  <a:schemeClr val="tx1"/>
                </a:solidFill>
              </a:rPr>
              <a:t>Developper</a:t>
            </a:r>
            <a:r>
              <a:rPr lang="fr-FR" dirty="0" smtClean="0">
                <a:solidFill>
                  <a:schemeClr val="tx1"/>
                </a:solidFill>
              </a:rPr>
              <a:t> davantage le partenariat entre l Institut et les Centres de Recherche </a:t>
            </a:r>
            <a:endParaRPr lang="fr-FR" dirty="0">
              <a:solidFill>
                <a:schemeClr val="tx1"/>
              </a:solidFill>
            </a:endParaRPr>
          </a:p>
          <a:p>
            <a:pPr marL="800100" lvl="1" indent="-342900" algn="l">
              <a:buFont typeface="Wingdings" panose="05000000000000000000" pitchFamily="2" charset="2"/>
              <a:buChar char="v"/>
            </a:pPr>
            <a:r>
              <a:rPr lang="fr-FR" dirty="0" smtClean="0">
                <a:solidFill>
                  <a:schemeClr val="tx1"/>
                </a:solidFill>
              </a:rPr>
              <a:t>Par exemple, </a:t>
            </a:r>
          </a:p>
          <a:p>
            <a:pPr marL="800100" lvl="1" indent="-342900" algn="l">
              <a:buFont typeface="Wingdings" panose="05000000000000000000" pitchFamily="2" charset="2"/>
              <a:buChar char="v"/>
            </a:pPr>
            <a:r>
              <a:rPr lang="fr-FR" dirty="0" smtClean="0">
                <a:solidFill>
                  <a:schemeClr val="tx1"/>
                </a:solidFill>
              </a:rPr>
              <a:t>L INS et le </a:t>
            </a:r>
            <a:r>
              <a:rPr lang="fr-FR" altLang="en-US" dirty="0">
                <a:solidFill>
                  <a:prstClr val="black"/>
                </a:solidFill>
                <a:latin typeface="Garamond" panose="02020404030301010803" pitchFamily="18" charset="0"/>
              </a:rPr>
              <a:t>Centre de recherche, rattaché à la Faculté des Sciences Economiques et de Gestion de l’Université de Yaoundé </a:t>
            </a:r>
            <a:r>
              <a:rPr lang="fr-FR" altLang="en-US" dirty="0" smtClean="0">
                <a:solidFill>
                  <a:prstClr val="black"/>
                </a:solidFill>
                <a:latin typeface="Garamond" panose="02020404030301010803" pitchFamily="18" charset="0"/>
              </a:rPr>
              <a:t>II  CEREG n entretiennent pas pour l heure un partenariat </a:t>
            </a:r>
          </a:p>
          <a:p>
            <a:pPr marL="800100" lvl="1" indent="-342900" algn="l">
              <a:buFont typeface="Wingdings" panose="05000000000000000000" pitchFamily="2" charset="2"/>
              <a:buChar char="v"/>
            </a:pPr>
            <a:endParaRPr lang="fr-FR" dirty="0" smtClean="0">
              <a:solidFill>
                <a:schemeClr val="tx1"/>
              </a:solidFill>
            </a:endParaRPr>
          </a:p>
          <a:p>
            <a:pPr marL="800100" lvl="1" indent="-342900" algn="l">
              <a:buFont typeface="Wingdings" panose="05000000000000000000" pitchFamily="2" charset="2"/>
              <a:buChar char="v"/>
            </a:pPr>
            <a:r>
              <a:rPr lang="fr-FR" altLang="en-US" dirty="0">
                <a:solidFill>
                  <a:prstClr val="black"/>
                </a:solidFill>
                <a:latin typeface="Garamond" panose="02020404030301010803" pitchFamily="18" charset="0"/>
              </a:rPr>
              <a:t>Depuis quelques années le CEREG collecte et diffuse les données sur plusieurs domaines tels que: la gouvernance (CEA,  AFROBAROMETER dont le CEREG est le partenaire national), la Microfinance (CRDI) Les PME (Trust </a:t>
            </a:r>
            <a:r>
              <a:rPr lang="fr-FR" altLang="en-US" dirty="0" err="1">
                <a:solidFill>
                  <a:prstClr val="black"/>
                </a:solidFill>
                <a:latin typeface="Garamond" panose="02020404030301010803" pitchFamily="18" charset="0"/>
              </a:rPr>
              <a:t>Africa</a:t>
            </a:r>
            <a:r>
              <a:rPr lang="fr-FR" altLang="en-US" dirty="0">
                <a:solidFill>
                  <a:prstClr val="black"/>
                </a:solidFill>
                <a:latin typeface="Garamond" panose="02020404030301010803" pitchFamily="18" charset="0"/>
              </a:rPr>
              <a:t>)  </a:t>
            </a:r>
            <a:endParaRPr lang="en-US" altLang="en-US" dirty="0">
              <a:solidFill>
                <a:prstClr val="black"/>
              </a:solidFill>
              <a:latin typeface="Garamond" panose="02020404030301010803" pitchFamily="18" charset="0"/>
            </a:endParaRPr>
          </a:p>
          <a:p>
            <a:pPr marL="800100" lvl="1" indent="-342900" algn="l">
              <a:buFont typeface="Wingdings" panose="05000000000000000000" pitchFamily="2" charset="2"/>
              <a:buChar char="v"/>
            </a:pPr>
            <a:endParaRPr lang="fr-FR" dirty="0" smtClean="0">
              <a:solidFill>
                <a:schemeClr val="tx1"/>
              </a:solidFill>
            </a:endParaRPr>
          </a:p>
          <a:p>
            <a:pPr marL="800100" lvl="1" indent="-342900" algn="l">
              <a:buFont typeface="Wingdings" panose="05000000000000000000" pitchFamily="2" charset="2"/>
              <a:buChar char="v"/>
            </a:pPr>
            <a:endParaRPr lang="fr-FR" dirty="0">
              <a:solidFill>
                <a:schemeClr val="tx1"/>
              </a:solidFill>
            </a:endParaRPr>
          </a:p>
          <a:p>
            <a:pPr marL="1257300" lvl="2" indent="-342900" algn="l">
              <a:buFont typeface="Wingdings" panose="05000000000000000000" pitchFamily="2" charset="2"/>
              <a:buChar char="v"/>
            </a:pPr>
            <a:endParaRPr lang="fr-FR" dirty="0" smtClean="0">
              <a:solidFill>
                <a:schemeClr val="tx1"/>
              </a:solidFill>
            </a:endParaRPr>
          </a:p>
        </p:txBody>
      </p:sp>
      <p:sp>
        <p:nvSpPr>
          <p:cNvPr id="7" name="Text Box 5"/>
          <p:cNvSpPr txBox="1">
            <a:spLocks noChangeArrowheads="1"/>
          </p:cNvSpPr>
          <p:nvPr/>
        </p:nvSpPr>
        <p:spPr bwMode="auto">
          <a:xfrm>
            <a:off x="1547664" y="260648"/>
            <a:ext cx="6336704" cy="461665"/>
          </a:xfrm>
          <a:prstGeom prst="rect">
            <a:avLst/>
          </a:prstGeom>
          <a:noFill/>
          <a:ln w="9525">
            <a:noFill/>
            <a:miter lim="800000"/>
            <a:headEnd/>
            <a:tailEnd/>
          </a:ln>
          <a:effectLst/>
        </p:spPr>
        <p:txBody>
          <a:bodyPr wrap="square">
            <a:spAutoFit/>
          </a:bodyPr>
          <a:lstStyle/>
          <a:p>
            <a:r>
              <a:rPr lang="fr-FR" sz="2400" b="1" dirty="0"/>
              <a:t>4</a:t>
            </a:r>
            <a:r>
              <a:rPr lang="fr-FR" sz="2400" b="1" dirty="0" smtClean="0"/>
              <a:t>. Perspectives et défis </a:t>
            </a:r>
            <a:endParaRPr lang="fr-FR" sz="2400" b="1" dirty="0"/>
          </a:p>
        </p:txBody>
      </p:sp>
      <p:sp>
        <p:nvSpPr>
          <p:cNvPr id="2" name="Espace réservé du pied de page 1"/>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C51E42D-57D5-4D80-956F-4765F0584AC6}" type="slidenum">
              <a:rPr lang="fr-FR" smtClean="0"/>
              <a:t>16</a:t>
            </a:fld>
            <a:endParaRPr lang="fr-FR"/>
          </a:p>
        </p:txBody>
      </p:sp>
    </p:spTree>
    <p:extLst>
      <p:ext uri="{BB962C8B-B14F-4D97-AF65-F5344CB8AC3E}">
        <p14:creationId xmlns:p14="http://schemas.microsoft.com/office/powerpoint/2010/main" val="9709816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27584" y="838200"/>
            <a:ext cx="8064896" cy="4419600"/>
          </a:xfrm>
        </p:spPr>
        <p:txBody>
          <a:bodyPr>
            <a:normAutofit/>
          </a:bodyPr>
          <a:lstStyle/>
          <a:p>
            <a:endParaRPr lang="fr-FR" sz="4000" dirty="0" smtClean="0"/>
          </a:p>
          <a:p>
            <a:endParaRPr lang="fr-FR" sz="4000" dirty="0"/>
          </a:p>
          <a:p>
            <a:r>
              <a:rPr lang="fr-FR" sz="4000" b="1" dirty="0" smtClean="0"/>
              <a:t>MERCI DE VOTRE AIMABLE ATTENTION</a:t>
            </a:r>
            <a:endParaRPr lang="fr-FR" sz="4000" b="1" dirty="0"/>
          </a:p>
        </p:txBody>
      </p:sp>
      <p:sp>
        <p:nvSpPr>
          <p:cNvPr id="4" name="Espace réservé du pied de page 3"/>
          <p:cNvSpPr>
            <a:spLocks noGrp="1"/>
          </p:cNvSpPr>
          <p:nvPr>
            <p:ph type="ftr" sz="quarter" idx="12"/>
          </p:nvPr>
        </p:nvSpPr>
        <p:spPr/>
        <p:txBody>
          <a:bodyPr/>
          <a:lstStyle/>
          <a:p>
            <a:endParaRPr lang="fr-FR"/>
          </a:p>
        </p:txBody>
      </p:sp>
      <p:sp>
        <p:nvSpPr>
          <p:cNvPr id="5" name="Espace réservé du numéro de diapositive 4"/>
          <p:cNvSpPr>
            <a:spLocks noGrp="1"/>
          </p:cNvSpPr>
          <p:nvPr>
            <p:ph type="sldNum" sz="quarter" idx="11"/>
          </p:nvPr>
        </p:nvSpPr>
        <p:spPr/>
        <p:txBody>
          <a:bodyPr/>
          <a:lstStyle/>
          <a:p>
            <a:fld id="{8C51E42D-57D5-4D80-956F-4765F0584AC6}" type="slidenum">
              <a:rPr lang="fr-FR" smtClean="0"/>
              <a:t>17</a:t>
            </a:fld>
            <a:endParaRPr lang="fr-FR"/>
          </a:p>
        </p:txBody>
      </p:sp>
    </p:spTree>
    <p:extLst>
      <p:ext uri="{BB962C8B-B14F-4D97-AF65-F5344CB8AC3E}">
        <p14:creationId xmlns:p14="http://schemas.microsoft.com/office/powerpoint/2010/main" val="4843419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475656" y="1196752"/>
            <a:ext cx="7406640" cy="3888432"/>
          </a:xfrm>
        </p:spPr>
        <p:txBody>
          <a:bodyPr>
            <a:normAutofit fontScale="85000" lnSpcReduction="20000"/>
          </a:bodyPr>
          <a:lstStyle/>
          <a:p>
            <a:pPr marL="598932" indent="-571500" algn="l">
              <a:buFont typeface="Wingdings" panose="05000000000000000000" pitchFamily="2" charset="2"/>
              <a:buChar char="ü"/>
            </a:pPr>
            <a:r>
              <a:rPr lang="fr-FR" sz="3600" dirty="0" smtClean="0">
                <a:solidFill>
                  <a:srgbClr val="002060"/>
                </a:solidFill>
              </a:rPr>
              <a:t>Présentation du SSN Camerounais</a:t>
            </a:r>
            <a:endParaRPr lang="fr-FR" sz="3600" dirty="0" smtClean="0">
              <a:solidFill>
                <a:srgbClr val="002060"/>
              </a:solidFill>
            </a:endParaRPr>
          </a:p>
          <a:p>
            <a:pPr marL="598932" indent="-571500" algn="l">
              <a:buFont typeface="Wingdings" panose="05000000000000000000" pitchFamily="2" charset="2"/>
              <a:buChar char="ü"/>
            </a:pPr>
            <a:endParaRPr lang="fr-FR" sz="3600" dirty="0" smtClean="0">
              <a:solidFill>
                <a:srgbClr val="002060"/>
              </a:solidFill>
            </a:endParaRPr>
          </a:p>
          <a:p>
            <a:pPr marL="598932" indent="-571500" algn="l">
              <a:buFont typeface="Wingdings" panose="05000000000000000000" pitchFamily="2" charset="2"/>
              <a:buChar char="ü"/>
            </a:pPr>
            <a:r>
              <a:rPr lang="fr-FR" sz="3600" dirty="0" smtClean="0">
                <a:solidFill>
                  <a:srgbClr val="002060"/>
                </a:solidFill>
              </a:rPr>
              <a:t>Présentation de l’INS du Cameroun</a:t>
            </a:r>
          </a:p>
          <a:p>
            <a:pPr marL="598932" indent="-571500" algn="l">
              <a:buFont typeface="Wingdings" panose="05000000000000000000" pitchFamily="2" charset="2"/>
              <a:buChar char="ü"/>
            </a:pPr>
            <a:endParaRPr lang="fr-FR" sz="3600" dirty="0">
              <a:solidFill>
                <a:srgbClr val="002060"/>
              </a:solidFill>
            </a:endParaRPr>
          </a:p>
          <a:p>
            <a:pPr marL="598932" indent="-571500" algn="l">
              <a:buFont typeface="Wingdings" panose="05000000000000000000" pitchFamily="2" charset="2"/>
              <a:buChar char="ü"/>
            </a:pPr>
            <a:r>
              <a:rPr lang="fr-FR" sz="3600" dirty="0" smtClean="0">
                <a:solidFill>
                  <a:srgbClr val="002060"/>
                </a:solidFill>
              </a:rPr>
              <a:t>Diffusion et communication des données à l’INS</a:t>
            </a:r>
          </a:p>
          <a:p>
            <a:pPr marL="598932" indent="-571500" algn="l">
              <a:buFont typeface="Wingdings" panose="05000000000000000000" pitchFamily="2" charset="2"/>
              <a:buChar char="ü"/>
            </a:pPr>
            <a:endParaRPr lang="fr-FR" sz="3600" dirty="0" smtClean="0">
              <a:solidFill>
                <a:srgbClr val="002060"/>
              </a:solidFill>
            </a:endParaRPr>
          </a:p>
          <a:p>
            <a:pPr marL="598932" indent="-571500" algn="l">
              <a:buFont typeface="Wingdings" panose="05000000000000000000" pitchFamily="2" charset="2"/>
              <a:buChar char="ü"/>
            </a:pPr>
            <a:r>
              <a:rPr lang="fr-FR" sz="3600" dirty="0" smtClean="0">
                <a:solidFill>
                  <a:srgbClr val="002060"/>
                </a:solidFill>
              </a:rPr>
              <a:t>Perspectives et défis</a:t>
            </a:r>
          </a:p>
        </p:txBody>
      </p:sp>
      <p:sp>
        <p:nvSpPr>
          <p:cNvPr id="7" name="Text Box 5"/>
          <p:cNvSpPr txBox="1">
            <a:spLocks noChangeArrowheads="1"/>
          </p:cNvSpPr>
          <p:nvPr/>
        </p:nvSpPr>
        <p:spPr bwMode="auto">
          <a:xfrm>
            <a:off x="1619672" y="332656"/>
            <a:ext cx="5832475" cy="677108"/>
          </a:xfrm>
          <a:prstGeom prst="rect">
            <a:avLst/>
          </a:prstGeom>
          <a:noFill/>
          <a:ln w="9525">
            <a:noFill/>
            <a:miter lim="800000"/>
            <a:headEnd/>
            <a:tailEnd/>
          </a:ln>
          <a:effectLst/>
        </p:spPr>
        <p:txBody>
          <a:bodyPr>
            <a:spAutoFit/>
          </a:bodyPr>
          <a:lstStyle/>
          <a:p>
            <a:pPr algn="ctr">
              <a:spcBef>
                <a:spcPct val="50000"/>
              </a:spcBef>
            </a:pPr>
            <a:r>
              <a:rPr lang="fr-FR" sz="3800" dirty="0" smtClean="0"/>
              <a:t>Plan </a:t>
            </a:r>
            <a:endParaRPr lang="fr-FR" sz="3800" dirty="0"/>
          </a:p>
        </p:txBody>
      </p:sp>
      <p:sp>
        <p:nvSpPr>
          <p:cNvPr id="2" name="Espace réservé du pied de page 1"/>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C51E42D-57D5-4D80-956F-4765F0584AC6}" type="slidenum">
              <a:rPr lang="fr-FR" smtClean="0"/>
              <a:t>2</a:t>
            </a:fld>
            <a:endParaRPr lang="fr-FR"/>
          </a:p>
        </p:txBody>
      </p:sp>
    </p:spTree>
    <p:extLst>
      <p:ext uri="{BB962C8B-B14F-4D97-AF65-F5344CB8AC3E}">
        <p14:creationId xmlns:p14="http://schemas.microsoft.com/office/powerpoint/2010/main" val="17478100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259632" y="1052736"/>
            <a:ext cx="7848872" cy="5040560"/>
          </a:xfrm>
        </p:spPr>
        <p:txBody>
          <a:bodyPr>
            <a:normAutofit/>
          </a:bodyPr>
          <a:lstStyle/>
          <a:p>
            <a:pPr algn="just"/>
            <a:r>
              <a:rPr lang="fr-FR" sz="3000" dirty="0" smtClean="0">
                <a:solidFill>
                  <a:schemeClr val="tx1"/>
                </a:solidFill>
              </a:rPr>
              <a:t>Ensemble </a:t>
            </a:r>
            <a:r>
              <a:rPr lang="fr-FR" sz="3000" dirty="0">
                <a:solidFill>
                  <a:schemeClr val="tx1"/>
                </a:solidFill>
              </a:rPr>
              <a:t>des services et organismes qui ont pour mission de fournir aux administrations publiques, aux entreprises, aux organisations nationales, sous régionales, régionales et internationales, aux médias, aux chercheurs et au public, les données statistiques se rapportant notamment aux domaines économique, social, démographique, culturel et environnemental.</a:t>
            </a:r>
          </a:p>
          <a:p>
            <a:pPr algn="ctr"/>
            <a:endParaRPr lang="fr-FR" sz="3600" dirty="0">
              <a:solidFill>
                <a:srgbClr val="002060"/>
              </a:solidFill>
            </a:endParaRPr>
          </a:p>
        </p:txBody>
      </p:sp>
      <p:sp>
        <p:nvSpPr>
          <p:cNvPr id="7" name="Text Box 5"/>
          <p:cNvSpPr txBox="1">
            <a:spLocks noChangeArrowheads="1"/>
          </p:cNvSpPr>
          <p:nvPr/>
        </p:nvSpPr>
        <p:spPr bwMode="auto">
          <a:xfrm>
            <a:off x="1547664" y="260648"/>
            <a:ext cx="6336704" cy="461665"/>
          </a:xfrm>
          <a:prstGeom prst="rect">
            <a:avLst/>
          </a:prstGeom>
          <a:noFill/>
          <a:ln w="9525">
            <a:noFill/>
            <a:miter lim="800000"/>
            <a:headEnd/>
            <a:tailEnd/>
          </a:ln>
          <a:effectLst/>
        </p:spPr>
        <p:txBody>
          <a:bodyPr wrap="square">
            <a:spAutoFit/>
          </a:bodyPr>
          <a:lstStyle/>
          <a:p>
            <a:r>
              <a:rPr lang="fr-FR" sz="2400" b="1" dirty="0" smtClean="0"/>
              <a:t>1. </a:t>
            </a:r>
            <a:r>
              <a:rPr lang="fr-FR" sz="2400" b="1" dirty="0"/>
              <a:t>Présentation du SSN </a:t>
            </a:r>
            <a:r>
              <a:rPr lang="fr-FR" sz="2400" b="1" dirty="0" smtClean="0"/>
              <a:t>Camerounais</a:t>
            </a:r>
            <a:endParaRPr lang="fr-FR" sz="2400" b="1" dirty="0"/>
          </a:p>
        </p:txBody>
      </p:sp>
      <p:sp>
        <p:nvSpPr>
          <p:cNvPr id="2" name="Espace réservé du pied de page 1"/>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C51E42D-57D5-4D80-956F-4765F0584AC6}" type="slidenum">
              <a:rPr lang="fr-FR" smtClean="0"/>
              <a:t>3</a:t>
            </a:fld>
            <a:endParaRPr lang="fr-FR"/>
          </a:p>
        </p:txBody>
      </p:sp>
    </p:spTree>
    <p:extLst>
      <p:ext uri="{BB962C8B-B14F-4D97-AF65-F5344CB8AC3E}">
        <p14:creationId xmlns:p14="http://schemas.microsoft.com/office/powerpoint/2010/main" val="17478100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287139" y="908720"/>
            <a:ext cx="7848872" cy="5040560"/>
          </a:xfrm>
        </p:spPr>
        <p:txBody>
          <a:bodyPr>
            <a:normAutofit fontScale="70000" lnSpcReduction="20000"/>
          </a:bodyPr>
          <a:lstStyle/>
          <a:p>
            <a:pPr lvl="1" algn="l"/>
            <a:r>
              <a:rPr lang="fr-FR" sz="2600" dirty="0" smtClean="0">
                <a:solidFill>
                  <a:schemeClr val="tx1"/>
                </a:solidFill>
              </a:rPr>
              <a:t>Le SSN du Cameroun comprend</a:t>
            </a:r>
            <a:r>
              <a:rPr lang="fr-FR" sz="2600" dirty="0" smtClean="0">
                <a:solidFill>
                  <a:schemeClr val="tx1"/>
                </a:solidFill>
              </a:rPr>
              <a:t>:</a:t>
            </a:r>
          </a:p>
          <a:p>
            <a:pPr lvl="1" algn="l"/>
            <a:endParaRPr lang="fr-FR" sz="2400" dirty="0">
              <a:solidFill>
                <a:schemeClr val="tx1"/>
              </a:solidFill>
            </a:endParaRPr>
          </a:p>
          <a:p>
            <a:pPr lvl="1" algn="l"/>
            <a:endParaRPr lang="fr-FR" sz="1200" dirty="0">
              <a:solidFill>
                <a:schemeClr val="tx1"/>
              </a:solidFill>
            </a:endParaRPr>
          </a:p>
          <a:p>
            <a:pPr lvl="0" algn="l">
              <a:buFont typeface="Wingdings" panose="05000000000000000000" pitchFamily="2" charset="2"/>
              <a:buChar char="ü"/>
            </a:pPr>
            <a:r>
              <a:rPr lang="fr-FR" sz="2800" dirty="0" smtClean="0">
                <a:solidFill>
                  <a:schemeClr val="tx1"/>
                </a:solidFill>
              </a:rPr>
              <a:t>Le Conseil National de la Statistique - CNS</a:t>
            </a:r>
            <a:r>
              <a:rPr lang="fr-FR" sz="2800" dirty="0">
                <a:solidFill>
                  <a:schemeClr val="tx1"/>
                </a:solidFill>
              </a:rPr>
              <a:t> ; </a:t>
            </a:r>
          </a:p>
          <a:p>
            <a:pPr lvl="1" algn="l"/>
            <a:endParaRPr lang="fr-FR" sz="2600" dirty="0" smtClean="0">
              <a:solidFill>
                <a:schemeClr val="tx1"/>
              </a:solidFill>
            </a:endParaRPr>
          </a:p>
          <a:p>
            <a:pPr lvl="1" algn="l"/>
            <a:endParaRPr lang="fr-FR" sz="1200" dirty="0" smtClean="0">
              <a:solidFill>
                <a:schemeClr val="tx1"/>
              </a:solidFill>
            </a:endParaRPr>
          </a:p>
          <a:p>
            <a:pPr lvl="0" algn="l">
              <a:buFont typeface="Wingdings" panose="05000000000000000000" pitchFamily="2" charset="2"/>
              <a:buChar char="ü"/>
            </a:pPr>
            <a:r>
              <a:rPr lang="fr-FR" sz="2800" dirty="0" smtClean="0">
                <a:solidFill>
                  <a:schemeClr val="tx1"/>
                </a:solidFill>
              </a:rPr>
              <a:t>l’Institut </a:t>
            </a:r>
            <a:r>
              <a:rPr lang="fr-FR" sz="2800" dirty="0">
                <a:solidFill>
                  <a:schemeClr val="tx1"/>
                </a:solidFill>
              </a:rPr>
              <a:t>National de la Statistique (INS), établissement public </a:t>
            </a:r>
            <a:r>
              <a:rPr lang="fr-FR" sz="2800" dirty="0" smtClean="0">
                <a:solidFill>
                  <a:schemeClr val="tx1"/>
                </a:solidFill>
              </a:rPr>
              <a:t>administratif</a:t>
            </a:r>
            <a:r>
              <a:rPr lang="fr-FR" sz="2800" dirty="0">
                <a:solidFill>
                  <a:schemeClr val="tx1"/>
                </a:solidFill>
              </a:rPr>
              <a:t> </a:t>
            </a:r>
            <a:r>
              <a:rPr lang="fr-FR" sz="2800" dirty="0" smtClean="0">
                <a:solidFill>
                  <a:schemeClr val="tx1"/>
                </a:solidFill>
              </a:rPr>
              <a:t>;  assure le </a:t>
            </a:r>
            <a:r>
              <a:rPr lang="fr-FR" sz="2800" dirty="0" err="1" smtClean="0">
                <a:solidFill>
                  <a:schemeClr val="tx1"/>
                </a:solidFill>
              </a:rPr>
              <a:t>secretariat</a:t>
            </a:r>
            <a:r>
              <a:rPr lang="fr-FR" sz="2800" dirty="0" smtClean="0">
                <a:solidFill>
                  <a:schemeClr val="tx1"/>
                </a:solidFill>
              </a:rPr>
              <a:t> du CNS</a:t>
            </a:r>
            <a:endParaRPr lang="fr-FR" sz="2800" dirty="0" smtClean="0">
              <a:solidFill>
                <a:schemeClr val="tx1"/>
              </a:solidFill>
            </a:endParaRPr>
          </a:p>
          <a:p>
            <a:pPr lvl="0" algn="l">
              <a:buFont typeface="Wingdings" panose="05000000000000000000" pitchFamily="2" charset="2"/>
              <a:buChar char="ü"/>
            </a:pPr>
            <a:endParaRPr lang="fr-FR" sz="2800" dirty="0">
              <a:solidFill>
                <a:schemeClr val="tx1"/>
              </a:solidFill>
            </a:endParaRPr>
          </a:p>
          <a:p>
            <a:pPr marL="571500" lvl="0" indent="-571500" algn="l">
              <a:buFont typeface="Wingdings" panose="05000000000000000000" pitchFamily="2" charset="2"/>
              <a:buChar char="ü"/>
            </a:pPr>
            <a:r>
              <a:rPr lang="fr-FR" sz="2800" dirty="0">
                <a:solidFill>
                  <a:schemeClr val="tx1"/>
                </a:solidFill>
              </a:rPr>
              <a:t>le Bureau Central des Recensements et Études Démographiques (BUCREP) </a:t>
            </a:r>
            <a:r>
              <a:rPr lang="fr-FR" sz="2800" dirty="0" smtClean="0">
                <a:solidFill>
                  <a:schemeClr val="tx1"/>
                </a:solidFill>
              </a:rPr>
              <a:t>;</a:t>
            </a:r>
          </a:p>
          <a:p>
            <a:pPr marL="571500" lvl="0" indent="-571500" algn="l">
              <a:buFont typeface="Wingdings" panose="05000000000000000000" pitchFamily="2" charset="2"/>
              <a:buChar char="ü"/>
            </a:pPr>
            <a:endParaRPr lang="fr-FR" sz="2800" dirty="0">
              <a:solidFill>
                <a:schemeClr val="tx1"/>
              </a:solidFill>
            </a:endParaRPr>
          </a:p>
          <a:p>
            <a:pPr marL="571500" lvl="0" indent="-571500" algn="l">
              <a:buFont typeface="Wingdings" panose="05000000000000000000" pitchFamily="2" charset="2"/>
              <a:buChar char="ü"/>
            </a:pPr>
            <a:r>
              <a:rPr lang="fr-FR" sz="2800" dirty="0">
                <a:solidFill>
                  <a:schemeClr val="tx1"/>
                </a:solidFill>
              </a:rPr>
              <a:t>les entités à vocation statistique des départements ministériels sectoriels et autres administrations ou organismes à caractère public </a:t>
            </a:r>
            <a:r>
              <a:rPr lang="fr-FR" sz="2800" dirty="0" smtClean="0">
                <a:solidFill>
                  <a:schemeClr val="tx1"/>
                </a:solidFill>
              </a:rPr>
              <a:t>;</a:t>
            </a:r>
          </a:p>
          <a:p>
            <a:pPr marL="571500" lvl="0" indent="-571500" algn="l">
              <a:buFont typeface="Wingdings" panose="05000000000000000000" pitchFamily="2" charset="2"/>
              <a:buChar char="ü"/>
            </a:pPr>
            <a:endParaRPr lang="fr-FR" sz="2800" dirty="0">
              <a:solidFill>
                <a:schemeClr val="tx1"/>
              </a:solidFill>
            </a:endParaRPr>
          </a:p>
          <a:p>
            <a:pPr marL="571500" lvl="0" indent="-571500" algn="l">
              <a:buFont typeface="Wingdings" panose="05000000000000000000" pitchFamily="2" charset="2"/>
              <a:buChar char="ü"/>
            </a:pPr>
            <a:r>
              <a:rPr lang="fr-FR" sz="2800" dirty="0">
                <a:solidFill>
                  <a:schemeClr val="tx1"/>
                </a:solidFill>
              </a:rPr>
              <a:t>Les écoles de formation de statisticiens et démographes (ISSEA, IFORD…).</a:t>
            </a:r>
          </a:p>
          <a:p>
            <a:endParaRPr lang="fr-FR" sz="3600" dirty="0">
              <a:solidFill>
                <a:srgbClr val="002060"/>
              </a:solidFill>
            </a:endParaRPr>
          </a:p>
        </p:txBody>
      </p:sp>
      <p:sp>
        <p:nvSpPr>
          <p:cNvPr id="7" name="Text Box 5"/>
          <p:cNvSpPr txBox="1">
            <a:spLocks noChangeArrowheads="1"/>
          </p:cNvSpPr>
          <p:nvPr/>
        </p:nvSpPr>
        <p:spPr bwMode="auto">
          <a:xfrm>
            <a:off x="1547664" y="260648"/>
            <a:ext cx="6336704" cy="461665"/>
          </a:xfrm>
          <a:prstGeom prst="rect">
            <a:avLst/>
          </a:prstGeom>
          <a:noFill/>
          <a:ln w="9525">
            <a:noFill/>
            <a:miter lim="800000"/>
            <a:headEnd/>
            <a:tailEnd/>
          </a:ln>
          <a:effectLst/>
        </p:spPr>
        <p:txBody>
          <a:bodyPr wrap="square">
            <a:spAutoFit/>
          </a:bodyPr>
          <a:lstStyle/>
          <a:p>
            <a:r>
              <a:rPr lang="fr-FR" sz="2400" b="1" dirty="0" smtClean="0"/>
              <a:t>1. </a:t>
            </a:r>
            <a:r>
              <a:rPr lang="fr-FR" sz="2400" b="1" dirty="0"/>
              <a:t>Présentation du SSN </a:t>
            </a:r>
            <a:r>
              <a:rPr lang="fr-FR" sz="2400" b="1" dirty="0" smtClean="0"/>
              <a:t>Camerounais</a:t>
            </a:r>
            <a:endParaRPr lang="fr-FR" sz="2400" b="1" dirty="0"/>
          </a:p>
        </p:txBody>
      </p:sp>
      <p:sp>
        <p:nvSpPr>
          <p:cNvPr id="2" name="Espace réservé du pied de page 1"/>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C51E42D-57D5-4D80-956F-4765F0584AC6}" type="slidenum">
              <a:rPr lang="fr-FR" smtClean="0"/>
              <a:t>4</a:t>
            </a:fld>
            <a:endParaRPr lang="fr-FR"/>
          </a:p>
        </p:txBody>
      </p:sp>
    </p:spTree>
    <p:extLst>
      <p:ext uri="{BB962C8B-B14F-4D97-AF65-F5344CB8AC3E}">
        <p14:creationId xmlns:p14="http://schemas.microsoft.com/office/powerpoint/2010/main" val="25238701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899592" y="736989"/>
            <a:ext cx="8136904" cy="5616624"/>
          </a:xfrm>
        </p:spPr>
        <p:txBody>
          <a:bodyPr>
            <a:normAutofit lnSpcReduction="10000"/>
          </a:bodyPr>
          <a:lstStyle/>
          <a:p>
            <a:pPr algn="l"/>
            <a:r>
              <a:rPr lang="fr-FR" sz="2100" dirty="0" smtClean="0">
                <a:solidFill>
                  <a:srgbClr val="002060"/>
                </a:solidFill>
              </a:rPr>
              <a:t>L’INS </a:t>
            </a:r>
            <a:r>
              <a:rPr lang="fr-FR" sz="2100" dirty="0">
                <a:solidFill>
                  <a:srgbClr val="002060"/>
                </a:solidFill>
              </a:rPr>
              <a:t>est un Etablissement Public Administratif créé par décret N° 2001/100 du 20 avril 2001</a:t>
            </a:r>
          </a:p>
          <a:p>
            <a:pPr lvl="1"/>
            <a:r>
              <a:rPr lang="fr-FR" dirty="0"/>
              <a:t> </a:t>
            </a:r>
          </a:p>
          <a:p>
            <a:pPr marL="342900" lvl="0" indent="-342900" algn="l">
              <a:buFont typeface="Wingdings" panose="05000000000000000000" pitchFamily="2" charset="2"/>
              <a:buChar char="v"/>
            </a:pPr>
            <a:r>
              <a:rPr lang="fr-FR" dirty="0" smtClean="0">
                <a:solidFill>
                  <a:schemeClr val="tx1"/>
                </a:solidFill>
              </a:rPr>
              <a:t>assurer </a:t>
            </a:r>
            <a:r>
              <a:rPr lang="fr-FR" dirty="0">
                <a:solidFill>
                  <a:schemeClr val="tx1"/>
                </a:solidFill>
              </a:rPr>
              <a:t>la coordination des activités du système national d'information statistique;</a:t>
            </a:r>
            <a:endParaRPr lang="fr-FR" sz="2000" dirty="0">
              <a:solidFill>
                <a:schemeClr val="tx1"/>
              </a:solidFill>
            </a:endParaRPr>
          </a:p>
          <a:p>
            <a:pPr marL="342900" lvl="0" indent="-342900" algn="l">
              <a:buFont typeface="Wingdings" panose="05000000000000000000" pitchFamily="2" charset="2"/>
              <a:buChar char="v"/>
            </a:pPr>
            <a:r>
              <a:rPr lang="fr-FR" sz="3000" b="1" dirty="0" smtClean="0">
                <a:solidFill>
                  <a:schemeClr val="tx1"/>
                </a:solidFill>
              </a:rPr>
              <a:t>rendre </a:t>
            </a:r>
            <a:r>
              <a:rPr lang="fr-FR" sz="3000" b="1" dirty="0">
                <a:solidFill>
                  <a:schemeClr val="tx1"/>
                </a:solidFill>
              </a:rPr>
              <a:t>disponible les données et les indicateurs statistiques nécessaires à la gestion économique et sociale; </a:t>
            </a:r>
          </a:p>
          <a:p>
            <a:pPr marL="342900" lvl="0" indent="-342900" algn="l">
              <a:buFont typeface="Wingdings" panose="05000000000000000000" pitchFamily="2" charset="2"/>
              <a:buChar char="v"/>
            </a:pPr>
            <a:r>
              <a:rPr lang="fr-FR" sz="2200" dirty="0" smtClean="0">
                <a:solidFill>
                  <a:schemeClr val="tx1"/>
                </a:solidFill>
              </a:rPr>
              <a:t>assurer </a:t>
            </a:r>
            <a:r>
              <a:rPr lang="fr-FR" sz="2200" dirty="0">
                <a:solidFill>
                  <a:schemeClr val="tx1"/>
                </a:solidFill>
              </a:rPr>
              <a:t>la conservation des fichiers des recensements et enquêtes réalisés par les administrations publiques et les organismes subventionnés ou contrôlés par l'Etat; </a:t>
            </a:r>
          </a:p>
          <a:p>
            <a:pPr marL="342900" lvl="0" indent="-342900" algn="l">
              <a:buFont typeface="Wingdings" panose="05000000000000000000" pitchFamily="2" charset="2"/>
              <a:buChar char="v"/>
            </a:pPr>
            <a:r>
              <a:rPr lang="fr-FR" sz="2200" dirty="0" smtClean="0">
                <a:solidFill>
                  <a:schemeClr val="tx1"/>
                </a:solidFill>
              </a:rPr>
              <a:t>favoriser </a:t>
            </a:r>
            <a:r>
              <a:rPr lang="fr-FR" sz="2200" dirty="0">
                <a:solidFill>
                  <a:schemeClr val="tx1"/>
                </a:solidFill>
              </a:rPr>
              <a:t>le développement des sciences statistiques et les recherches économiques relevant de sa compétence, </a:t>
            </a:r>
          </a:p>
          <a:p>
            <a:pPr marL="342900" lvl="0" indent="-342900" algn="l">
              <a:buFont typeface="Wingdings" panose="05000000000000000000" pitchFamily="2" charset="2"/>
              <a:buChar char="v"/>
            </a:pPr>
            <a:r>
              <a:rPr lang="fr-FR" sz="2200" dirty="0" smtClean="0">
                <a:solidFill>
                  <a:schemeClr val="tx1"/>
                </a:solidFill>
              </a:rPr>
              <a:t>de </a:t>
            </a:r>
            <a:r>
              <a:rPr lang="fr-FR" sz="2200" dirty="0">
                <a:solidFill>
                  <a:schemeClr val="tx1"/>
                </a:solidFill>
              </a:rPr>
              <a:t>promouvoir la formation du personnel spécialisé  pour le fonctionnement du système national d'information statistique</a:t>
            </a:r>
            <a:r>
              <a:rPr lang="fr-FR" sz="2200" dirty="0" smtClean="0">
                <a:solidFill>
                  <a:schemeClr val="tx1"/>
                </a:solidFill>
              </a:rPr>
              <a:t>.</a:t>
            </a:r>
            <a:endParaRPr lang="fr-FR" sz="2200" dirty="0">
              <a:solidFill>
                <a:srgbClr val="002060"/>
              </a:solidFill>
            </a:endParaRPr>
          </a:p>
        </p:txBody>
      </p:sp>
      <p:sp>
        <p:nvSpPr>
          <p:cNvPr id="7" name="Text Box 5"/>
          <p:cNvSpPr txBox="1">
            <a:spLocks noChangeArrowheads="1"/>
          </p:cNvSpPr>
          <p:nvPr/>
        </p:nvSpPr>
        <p:spPr bwMode="auto">
          <a:xfrm>
            <a:off x="1547664" y="260648"/>
            <a:ext cx="6336704" cy="461665"/>
          </a:xfrm>
          <a:prstGeom prst="rect">
            <a:avLst/>
          </a:prstGeom>
          <a:noFill/>
          <a:ln w="9525">
            <a:noFill/>
            <a:miter lim="800000"/>
            <a:headEnd/>
            <a:tailEnd/>
          </a:ln>
          <a:effectLst/>
        </p:spPr>
        <p:txBody>
          <a:bodyPr wrap="square">
            <a:spAutoFit/>
          </a:bodyPr>
          <a:lstStyle/>
          <a:p>
            <a:r>
              <a:rPr lang="fr-FR" sz="2400" b="1" dirty="0"/>
              <a:t>2</a:t>
            </a:r>
            <a:r>
              <a:rPr lang="fr-FR" sz="2400" b="1" dirty="0" smtClean="0"/>
              <a:t>. </a:t>
            </a:r>
            <a:r>
              <a:rPr lang="fr-FR" sz="2400" b="1" dirty="0"/>
              <a:t>Présentation de l’INS du </a:t>
            </a:r>
            <a:r>
              <a:rPr lang="fr-FR" sz="2400" b="1" dirty="0" smtClean="0"/>
              <a:t>Cameroun</a:t>
            </a:r>
            <a:endParaRPr lang="fr-FR" sz="2400" b="1" dirty="0"/>
          </a:p>
        </p:txBody>
      </p:sp>
      <p:sp>
        <p:nvSpPr>
          <p:cNvPr id="2" name="Espace réservé du pied de page 1"/>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C51E42D-57D5-4D80-956F-4765F0584AC6}" type="slidenum">
              <a:rPr lang="fr-FR" smtClean="0"/>
              <a:t>5</a:t>
            </a:fld>
            <a:endParaRPr lang="fr-FR"/>
          </a:p>
        </p:txBody>
      </p:sp>
    </p:spTree>
    <p:extLst>
      <p:ext uri="{BB962C8B-B14F-4D97-AF65-F5344CB8AC3E}">
        <p14:creationId xmlns:p14="http://schemas.microsoft.com/office/powerpoint/2010/main" val="16465670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115616" y="722313"/>
            <a:ext cx="7920880" cy="5803031"/>
          </a:xfrm>
        </p:spPr>
        <p:txBody>
          <a:bodyPr>
            <a:normAutofit fontScale="85000" lnSpcReduction="20000"/>
          </a:bodyPr>
          <a:lstStyle/>
          <a:p>
            <a:pPr marL="342900" lvl="0" indent="-342900" algn="l">
              <a:buFont typeface="Wingdings" panose="05000000000000000000" pitchFamily="2" charset="2"/>
              <a:buChar char="v"/>
            </a:pPr>
            <a:r>
              <a:rPr lang="fr-FR" b="1" dirty="0" smtClean="0">
                <a:solidFill>
                  <a:schemeClr val="tx1"/>
                </a:solidFill>
              </a:rPr>
              <a:t>Production</a:t>
            </a:r>
            <a:r>
              <a:rPr lang="fr-FR" dirty="0" smtClean="0">
                <a:solidFill>
                  <a:schemeClr val="tx1"/>
                </a:solidFill>
              </a:rPr>
              <a:t>:</a:t>
            </a:r>
          </a:p>
          <a:p>
            <a:pPr marL="342900" lvl="0" indent="-342900" algn="l">
              <a:buFont typeface="Wingdings" panose="05000000000000000000" pitchFamily="2" charset="2"/>
              <a:buChar char="v"/>
            </a:pPr>
            <a:endParaRPr lang="fr-FR" dirty="0" smtClean="0">
              <a:solidFill>
                <a:schemeClr val="tx1"/>
              </a:solidFill>
            </a:endParaRPr>
          </a:p>
          <a:p>
            <a:pPr marL="800100" lvl="1" indent="-342900" algn="l">
              <a:buFont typeface="Wingdings" panose="05000000000000000000" pitchFamily="2" charset="2"/>
              <a:buChar char="v"/>
            </a:pPr>
            <a:r>
              <a:rPr lang="fr-FR" b="1" dirty="0" smtClean="0">
                <a:solidFill>
                  <a:schemeClr val="tx1"/>
                </a:solidFill>
              </a:rPr>
              <a:t>Documents de coordination</a:t>
            </a:r>
          </a:p>
          <a:p>
            <a:pPr marL="534988" indent="-174625" algn="l">
              <a:buFont typeface="Wingdings" panose="05000000000000000000" pitchFamily="2" charset="2"/>
              <a:buChar char="ü"/>
            </a:pPr>
            <a:r>
              <a:rPr lang="fr-FR" sz="1800" dirty="0">
                <a:solidFill>
                  <a:schemeClr val="tx1"/>
                </a:solidFill>
              </a:rPr>
              <a:t>La Stratégie Nationale de Développement de la Statistique (SNDS) ;</a:t>
            </a:r>
          </a:p>
          <a:p>
            <a:pPr marL="534988" lvl="0" indent="-174625" algn="l">
              <a:buFont typeface="Wingdings" panose="05000000000000000000" pitchFamily="2" charset="2"/>
              <a:buChar char="ü"/>
            </a:pPr>
            <a:r>
              <a:rPr lang="fr-FR" sz="1800" dirty="0">
                <a:solidFill>
                  <a:schemeClr val="tx1"/>
                </a:solidFill>
              </a:rPr>
              <a:t>Les Nomenclatures des activités et produits du Cameroun ;</a:t>
            </a:r>
          </a:p>
          <a:p>
            <a:pPr marL="534988" lvl="0" indent="-174625" algn="l">
              <a:buFont typeface="Wingdings" panose="05000000000000000000" pitchFamily="2" charset="2"/>
              <a:buChar char="ü"/>
            </a:pPr>
            <a:r>
              <a:rPr lang="fr-FR" sz="1800" dirty="0">
                <a:solidFill>
                  <a:schemeClr val="tx1"/>
                </a:solidFill>
              </a:rPr>
              <a:t>Les nomenclatures des emplois, professions et métiers ;</a:t>
            </a:r>
          </a:p>
          <a:p>
            <a:pPr marL="534988" lvl="0" indent="-174625" algn="l">
              <a:buFont typeface="Wingdings" panose="05000000000000000000" pitchFamily="2" charset="2"/>
              <a:buChar char="ü"/>
            </a:pPr>
            <a:r>
              <a:rPr lang="fr-FR" sz="1800" dirty="0" smtClean="0">
                <a:solidFill>
                  <a:schemeClr val="tx1"/>
                </a:solidFill>
              </a:rPr>
              <a:t>Le </a:t>
            </a:r>
            <a:r>
              <a:rPr lang="fr-FR" sz="1800" dirty="0">
                <a:solidFill>
                  <a:schemeClr val="tx1"/>
                </a:solidFill>
              </a:rPr>
              <a:t>Manuel des concepts et définitions utilisées dans les publications statistiques officielles au Cameroun, 2010 ;</a:t>
            </a:r>
          </a:p>
          <a:p>
            <a:pPr marL="534988" lvl="0" indent="-174625" algn="l">
              <a:buFont typeface="Wingdings" panose="05000000000000000000" pitchFamily="2" charset="2"/>
              <a:buChar char="ü"/>
            </a:pPr>
            <a:r>
              <a:rPr lang="fr-FR" sz="1800" dirty="0" smtClean="0">
                <a:solidFill>
                  <a:schemeClr val="tx1"/>
                </a:solidFill>
              </a:rPr>
              <a:t>Etc</a:t>
            </a:r>
            <a:r>
              <a:rPr lang="fr-FR" sz="1800" dirty="0">
                <a:solidFill>
                  <a:schemeClr val="tx1"/>
                </a:solidFill>
              </a:rPr>
              <a:t>.</a:t>
            </a:r>
          </a:p>
          <a:p>
            <a:pPr algn="l"/>
            <a:endParaRPr lang="fr-FR" sz="1400" dirty="0">
              <a:solidFill>
                <a:schemeClr val="tx1"/>
              </a:solidFill>
            </a:endParaRPr>
          </a:p>
          <a:p>
            <a:pPr marL="800100" lvl="1" indent="-342900" algn="l">
              <a:buFont typeface="Wingdings" panose="05000000000000000000" pitchFamily="2" charset="2"/>
              <a:buChar char="v"/>
            </a:pPr>
            <a:r>
              <a:rPr lang="fr-FR" b="1" dirty="0" smtClean="0">
                <a:solidFill>
                  <a:schemeClr val="tx1"/>
                </a:solidFill>
              </a:rPr>
              <a:t>Périodiques</a:t>
            </a:r>
            <a:r>
              <a:rPr lang="fr-FR" dirty="0" smtClean="0">
                <a:solidFill>
                  <a:schemeClr val="tx1"/>
                </a:solidFill>
              </a:rPr>
              <a:t>:</a:t>
            </a:r>
          </a:p>
          <a:p>
            <a:pPr marL="285750" indent="249238" algn="l">
              <a:buFont typeface="Wingdings" panose="05000000000000000000" pitchFamily="2" charset="2"/>
              <a:buChar char="ü"/>
            </a:pPr>
            <a:r>
              <a:rPr lang="fr-FR" sz="1800" dirty="0">
                <a:solidFill>
                  <a:schemeClr val="tx1"/>
                </a:solidFill>
              </a:rPr>
              <a:t>Les comptes nationaux du Cameroun, 2012;</a:t>
            </a:r>
          </a:p>
          <a:p>
            <a:pPr marL="285750" indent="249238" algn="l">
              <a:buFont typeface="Wingdings" panose="05000000000000000000" pitchFamily="2" charset="2"/>
              <a:buChar char="ü"/>
            </a:pPr>
            <a:r>
              <a:rPr lang="fr-FR" sz="1800" dirty="0" smtClean="0">
                <a:solidFill>
                  <a:schemeClr val="tx1"/>
                </a:solidFill>
              </a:rPr>
              <a:t>Les co</a:t>
            </a:r>
            <a:r>
              <a:rPr lang="fr-FR" sz="1800" dirty="0" smtClean="0">
                <a:solidFill>
                  <a:schemeClr val="tx1"/>
                </a:solidFill>
              </a:rPr>
              <a:t>mptes nationaux trimestriels</a:t>
            </a:r>
            <a:endParaRPr lang="fr-FR" sz="1800" dirty="0" smtClean="0">
              <a:solidFill>
                <a:schemeClr val="tx1"/>
              </a:solidFill>
            </a:endParaRPr>
          </a:p>
          <a:p>
            <a:pPr marL="285750" indent="249238" algn="l">
              <a:buFont typeface="Wingdings" panose="05000000000000000000" pitchFamily="2" charset="2"/>
              <a:buChar char="ü"/>
            </a:pPr>
            <a:r>
              <a:rPr lang="fr-FR" sz="1800" dirty="0" smtClean="0">
                <a:solidFill>
                  <a:schemeClr val="tx1"/>
                </a:solidFill>
              </a:rPr>
              <a:t>L’évolution </a:t>
            </a:r>
            <a:r>
              <a:rPr lang="fr-FR" sz="1800" dirty="0">
                <a:solidFill>
                  <a:schemeClr val="tx1"/>
                </a:solidFill>
              </a:rPr>
              <a:t>des prix à la consommation finale des ménages ;</a:t>
            </a:r>
          </a:p>
          <a:p>
            <a:pPr marL="285750" indent="249238" algn="l">
              <a:buFont typeface="Wingdings" panose="05000000000000000000" pitchFamily="2" charset="2"/>
              <a:buChar char="ü"/>
            </a:pPr>
            <a:r>
              <a:rPr lang="fr-FR" sz="1800" dirty="0">
                <a:solidFill>
                  <a:schemeClr val="tx1"/>
                </a:solidFill>
              </a:rPr>
              <a:t>Le bulletin trimestriel de conjoncture ;</a:t>
            </a:r>
          </a:p>
          <a:p>
            <a:pPr marL="285750" indent="249238" algn="l">
              <a:buFont typeface="Wingdings" panose="05000000000000000000" pitchFamily="2" charset="2"/>
              <a:buChar char="ü"/>
            </a:pPr>
            <a:r>
              <a:rPr lang="fr-FR" sz="1800" dirty="0">
                <a:solidFill>
                  <a:schemeClr val="tx1"/>
                </a:solidFill>
              </a:rPr>
              <a:t>Les statistiques du commerce extérieur </a:t>
            </a:r>
            <a:r>
              <a:rPr lang="fr-FR" sz="1800" dirty="0" smtClean="0">
                <a:solidFill>
                  <a:schemeClr val="tx1"/>
                </a:solidFill>
              </a:rPr>
              <a:t>;</a:t>
            </a:r>
          </a:p>
          <a:p>
            <a:pPr marL="285750" indent="249238" algn="l">
              <a:buFont typeface="Wingdings" panose="05000000000000000000" pitchFamily="2" charset="2"/>
              <a:buChar char="ü"/>
            </a:pPr>
            <a:r>
              <a:rPr lang="fr-FR" sz="1800" dirty="0" smtClean="0">
                <a:solidFill>
                  <a:schemeClr val="tx1"/>
                </a:solidFill>
              </a:rPr>
              <a:t>Etc</a:t>
            </a:r>
            <a:r>
              <a:rPr lang="fr-FR" sz="1800" dirty="0">
                <a:solidFill>
                  <a:schemeClr val="tx1"/>
                </a:solidFill>
              </a:rPr>
              <a:t>.</a:t>
            </a:r>
          </a:p>
          <a:p>
            <a:pPr lvl="0" algn="l"/>
            <a:endParaRPr lang="fr-FR" sz="1700" dirty="0">
              <a:solidFill>
                <a:schemeClr val="tx1"/>
              </a:solidFill>
            </a:endParaRPr>
          </a:p>
          <a:p>
            <a:pPr marL="800100" lvl="1" indent="-342900" algn="l">
              <a:buFont typeface="Wingdings" panose="05000000000000000000" pitchFamily="2" charset="2"/>
              <a:buChar char="v"/>
            </a:pPr>
            <a:r>
              <a:rPr lang="fr-FR" b="1" dirty="0" smtClean="0">
                <a:solidFill>
                  <a:schemeClr val="tx1"/>
                </a:solidFill>
              </a:rPr>
              <a:t>Rapport d’étude et d’enquête:</a:t>
            </a:r>
          </a:p>
          <a:p>
            <a:pPr marL="800100" lvl="1" indent="-342900" algn="l">
              <a:buFont typeface="Wingdings" panose="05000000000000000000" pitchFamily="2" charset="2"/>
              <a:buChar char="v"/>
            </a:pPr>
            <a:endParaRPr lang="fr-FR" dirty="0">
              <a:solidFill>
                <a:schemeClr val="tx1"/>
              </a:solidFill>
            </a:endParaRPr>
          </a:p>
          <a:p>
            <a:pPr marL="285750" lvl="0" indent="249238" algn="l">
              <a:buFont typeface="Wingdings" panose="05000000000000000000" pitchFamily="2" charset="2"/>
              <a:buChar char="ü"/>
            </a:pPr>
            <a:r>
              <a:rPr lang="fr-FR" sz="1800" dirty="0">
                <a:solidFill>
                  <a:schemeClr val="tx1"/>
                </a:solidFill>
              </a:rPr>
              <a:t>L’Enquête Camerounaise Auprès des Ménages  (1996, 2001, 2007) ;</a:t>
            </a:r>
          </a:p>
          <a:p>
            <a:pPr marL="285750" lvl="0" indent="249238" algn="l">
              <a:buFont typeface="Wingdings" panose="05000000000000000000" pitchFamily="2" charset="2"/>
              <a:buChar char="ü"/>
            </a:pPr>
            <a:r>
              <a:rPr lang="fr-FR" sz="1800" dirty="0">
                <a:solidFill>
                  <a:schemeClr val="tx1"/>
                </a:solidFill>
              </a:rPr>
              <a:t>L’Enquête Démographique et de Santé (1991, 1998, 2004) ;</a:t>
            </a:r>
          </a:p>
          <a:p>
            <a:pPr marL="285750" lvl="0" indent="249238" algn="l">
              <a:buFont typeface="Wingdings" panose="05000000000000000000" pitchFamily="2" charset="2"/>
              <a:buChar char="ü"/>
            </a:pPr>
            <a:r>
              <a:rPr lang="fr-FR" sz="1800" dirty="0">
                <a:solidFill>
                  <a:schemeClr val="tx1"/>
                </a:solidFill>
              </a:rPr>
              <a:t>L’Enquête par Grappe et à Indicateur Multiple  (2000, 2006) ;</a:t>
            </a:r>
          </a:p>
          <a:p>
            <a:pPr marL="285750" lvl="0" indent="249238" algn="l">
              <a:buFont typeface="Wingdings" panose="05000000000000000000" pitchFamily="2" charset="2"/>
              <a:buChar char="ü"/>
            </a:pPr>
            <a:r>
              <a:rPr lang="fr-FR" sz="1800" dirty="0">
                <a:solidFill>
                  <a:schemeClr val="tx1"/>
                </a:solidFill>
              </a:rPr>
              <a:t>L’Enquête Démographique et de Santé et à indicateurs multiples (2011) ;</a:t>
            </a:r>
          </a:p>
          <a:p>
            <a:pPr marL="285750" lvl="0" indent="249238" algn="l">
              <a:buFont typeface="Wingdings" panose="05000000000000000000" pitchFamily="2" charset="2"/>
              <a:buChar char="ü"/>
            </a:pPr>
            <a:r>
              <a:rPr lang="fr-FR" sz="1800" dirty="0" smtClean="0">
                <a:solidFill>
                  <a:schemeClr val="tx1"/>
                </a:solidFill>
              </a:rPr>
              <a:t>Etc.</a:t>
            </a:r>
            <a:endParaRPr lang="fr-FR" sz="3600" dirty="0">
              <a:solidFill>
                <a:srgbClr val="002060"/>
              </a:solidFill>
            </a:endParaRPr>
          </a:p>
        </p:txBody>
      </p:sp>
      <p:sp>
        <p:nvSpPr>
          <p:cNvPr id="7" name="Text Box 5"/>
          <p:cNvSpPr txBox="1">
            <a:spLocks noChangeArrowheads="1"/>
          </p:cNvSpPr>
          <p:nvPr/>
        </p:nvSpPr>
        <p:spPr bwMode="auto">
          <a:xfrm>
            <a:off x="1547664" y="260648"/>
            <a:ext cx="6336704" cy="461665"/>
          </a:xfrm>
          <a:prstGeom prst="rect">
            <a:avLst/>
          </a:prstGeom>
          <a:noFill/>
          <a:ln w="9525">
            <a:noFill/>
            <a:miter lim="800000"/>
            <a:headEnd/>
            <a:tailEnd/>
          </a:ln>
          <a:effectLst/>
        </p:spPr>
        <p:txBody>
          <a:bodyPr wrap="square">
            <a:spAutoFit/>
          </a:bodyPr>
          <a:lstStyle/>
          <a:p>
            <a:r>
              <a:rPr lang="fr-FR" sz="2400" b="1" dirty="0"/>
              <a:t>2</a:t>
            </a:r>
            <a:r>
              <a:rPr lang="fr-FR" sz="2400" b="1" dirty="0" smtClean="0"/>
              <a:t>. </a:t>
            </a:r>
            <a:r>
              <a:rPr lang="fr-FR" sz="2400" b="1" dirty="0"/>
              <a:t>Présentation de l’INS du </a:t>
            </a:r>
            <a:r>
              <a:rPr lang="fr-FR" sz="2400" b="1" dirty="0" smtClean="0"/>
              <a:t>Cameroun</a:t>
            </a:r>
            <a:endParaRPr lang="fr-FR" sz="2400" b="1" dirty="0"/>
          </a:p>
        </p:txBody>
      </p:sp>
      <p:sp>
        <p:nvSpPr>
          <p:cNvPr id="2" name="Espace réservé du pied de page 1"/>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C51E42D-57D5-4D80-956F-4765F0584AC6}" type="slidenum">
              <a:rPr lang="fr-FR" smtClean="0"/>
              <a:t>6</a:t>
            </a:fld>
            <a:endParaRPr lang="fr-FR"/>
          </a:p>
        </p:txBody>
      </p:sp>
    </p:spTree>
    <p:extLst>
      <p:ext uri="{BB962C8B-B14F-4D97-AF65-F5344CB8AC3E}">
        <p14:creationId xmlns:p14="http://schemas.microsoft.com/office/powerpoint/2010/main" val="29793316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115616" y="836712"/>
            <a:ext cx="7920880" cy="5040560"/>
          </a:xfrm>
        </p:spPr>
        <p:txBody>
          <a:bodyPr>
            <a:normAutofit fontScale="92500" lnSpcReduction="20000"/>
          </a:bodyPr>
          <a:lstStyle/>
          <a:p>
            <a:pPr algn="l"/>
            <a:r>
              <a:rPr lang="fr-FR" sz="2600" dirty="0" smtClean="0">
                <a:solidFill>
                  <a:srgbClr val="002060"/>
                </a:solidFill>
              </a:rPr>
              <a:t>Les canaux de diffusion actuels</a:t>
            </a:r>
          </a:p>
          <a:p>
            <a:pPr lvl="1"/>
            <a:r>
              <a:rPr lang="fr-FR" dirty="0"/>
              <a:t> </a:t>
            </a:r>
          </a:p>
          <a:p>
            <a:pPr marL="342900" lvl="0" indent="-342900" algn="l">
              <a:buFont typeface="Wingdings" panose="05000000000000000000" pitchFamily="2" charset="2"/>
              <a:buChar char="v"/>
            </a:pPr>
            <a:r>
              <a:rPr lang="fr-FR" dirty="0" smtClean="0">
                <a:solidFill>
                  <a:schemeClr val="tx1"/>
                </a:solidFill>
              </a:rPr>
              <a:t>Atelier de présentation des rapports d’études : présence des différentes parties prenantes, des médias, etc. </a:t>
            </a:r>
          </a:p>
          <a:p>
            <a:pPr marL="342900" lvl="0" indent="-342900" algn="l">
              <a:buFont typeface="Wingdings" panose="05000000000000000000" pitchFamily="2" charset="2"/>
              <a:buChar char="v"/>
            </a:pPr>
            <a:endParaRPr lang="fr-FR" dirty="0" smtClean="0">
              <a:solidFill>
                <a:schemeClr val="tx1"/>
              </a:solidFill>
            </a:endParaRPr>
          </a:p>
          <a:p>
            <a:pPr marL="342900" lvl="0" indent="-342900" algn="l">
              <a:buFont typeface="Wingdings" panose="05000000000000000000" pitchFamily="2" charset="2"/>
              <a:buChar char="v"/>
            </a:pPr>
            <a:r>
              <a:rPr lang="fr-FR" dirty="0" smtClean="0">
                <a:solidFill>
                  <a:schemeClr val="tx1"/>
                </a:solidFill>
              </a:rPr>
              <a:t>Transmission par voie de courrier des documents à l’ensemble des acteurs du système</a:t>
            </a:r>
          </a:p>
          <a:p>
            <a:pPr marL="342900" lvl="0" indent="-342900" algn="l">
              <a:buFont typeface="Wingdings" panose="05000000000000000000" pitchFamily="2" charset="2"/>
              <a:buChar char="v"/>
            </a:pPr>
            <a:endParaRPr lang="fr-FR" dirty="0" smtClean="0">
              <a:solidFill>
                <a:schemeClr val="tx1"/>
              </a:solidFill>
            </a:endParaRPr>
          </a:p>
          <a:p>
            <a:pPr marL="342900" lvl="0" indent="-342900" algn="l">
              <a:buFont typeface="Wingdings" panose="05000000000000000000" pitchFamily="2" charset="2"/>
              <a:buChar char="v"/>
            </a:pPr>
            <a:r>
              <a:rPr lang="fr-FR" dirty="0" smtClean="0">
                <a:solidFill>
                  <a:schemeClr val="tx1"/>
                </a:solidFill>
              </a:rPr>
              <a:t>Les Journées Africaines de la Statistique et les foires </a:t>
            </a:r>
          </a:p>
          <a:p>
            <a:pPr marL="342900" lvl="0" indent="-342900" algn="l">
              <a:buFont typeface="Wingdings" panose="05000000000000000000" pitchFamily="2" charset="2"/>
              <a:buChar char="v"/>
            </a:pPr>
            <a:endParaRPr lang="fr-FR" dirty="0" smtClean="0">
              <a:solidFill>
                <a:schemeClr val="tx1"/>
              </a:solidFill>
            </a:endParaRPr>
          </a:p>
          <a:p>
            <a:pPr marL="342900" lvl="0" indent="-342900" algn="l">
              <a:buFont typeface="Wingdings" panose="05000000000000000000" pitchFamily="2" charset="2"/>
              <a:buChar char="v"/>
            </a:pPr>
            <a:r>
              <a:rPr lang="fr-FR" dirty="0" smtClean="0">
                <a:solidFill>
                  <a:schemeClr val="tx1"/>
                </a:solidFill>
              </a:rPr>
              <a:t>Centre </a:t>
            </a:r>
            <a:r>
              <a:rPr lang="fr-FR" dirty="0">
                <a:solidFill>
                  <a:schemeClr val="tx1"/>
                </a:solidFill>
              </a:rPr>
              <a:t>de </a:t>
            </a:r>
            <a:r>
              <a:rPr lang="fr-FR" dirty="0" smtClean="0">
                <a:solidFill>
                  <a:schemeClr val="tx1"/>
                </a:solidFill>
              </a:rPr>
              <a:t>documentation</a:t>
            </a:r>
            <a:endParaRPr lang="fr-FR" dirty="0">
              <a:solidFill>
                <a:schemeClr val="tx1"/>
              </a:solidFill>
            </a:endParaRPr>
          </a:p>
          <a:p>
            <a:pPr marL="342900" lvl="0" indent="-342900" algn="l">
              <a:buFont typeface="Wingdings" panose="05000000000000000000" pitchFamily="2" charset="2"/>
              <a:buChar char="v"/>
            </a:pPr>
            <a:endParaRPr lang="fr-FR" dirty="0" smtClean="0">
              <a:solidFill>
                <a:schemeClr val="tx1"/>
              </a:solidFill>
            </a:endParaRPr>
          </a:p>
          <a:p>
            <a:pPr marL="342900" lvl="0" indent="-342900" algn="l">
              <a:buFont typeface="Wingdings" panose="05000000000000000000" pitchFamily="2" charset="2"/>
              <a:buChar char="v"/>
            </a:pPr>
            <a:r>
              <a:rPr lang="fr-FR" dirty="0" smtClean="0">
                <a:solidFill>
                  <a:schemeClr val="tx1"/>
                </a:solidFill>
              </a:rPr>
              <a:t>Site web de l’INS</a:t>
            </a:r>
          </a:p>
          <a:p>
            <a:pPr marL="342900" lvl="0" indent="-342900" algn="l">
              <a:buFont typeface="Wingdings" panose="05000000000000000000" pitchFamily="2" charset="2"/>
              <a:buChar char="v"/>
            </a:pPr>
            <a:endParaRPr lang="fr-FR" dirty="0">
              <a:solidFill>
                <a:schemeClr val="tx1"/>
              </a:solidFill>
            </a:endParaRPr>
          </a:p>
          <a:p>
            <a:pPr marL="342900" lvl="0" indent="-342900" algn="l">
              <a:buFont typeface="Wingdings" panose="05000000000000000000" pitchFamily="2" charset="2"/>
              <a:buChar char="v"/>
            </a:pPr>
            <a:r>
              <a:rPr lang="fr-FR" dirty="0" smtClean="0">
                <a:solidFill>
                  <a:schemeClr val="tx1"/>
                </a:solidFill>
              </a:rPr>
              <a:t>Portail statistique du </a:t>
            </a:r>
            <a:r>
              <a:rPr lang="fr-FR" dirty="0" smtClean="0">
                <a:solidFill>
                  <a:schemeClr val="tx1"/>
                </a:solidFill>
              </a:rPr>
              <a:t>SSN </a:t>
            </a:r>
            <a:endParaRPr lang="fr-FR" sz="2000" dirty="0">
              <a:solidFill>
                <a:schemeClr val="tx1"/>
              </a:solidFill>
            </a:endParaRPr>
          </a:p>
          <a:p>
            <a:pPr algn="l"/>
            <a:endParaRPr lang="fr-FR" sz="3600" dirty="0" smtClean="0">
              <a:solidFill>
                <a:srgbClr val="002060"/>
              </a:solidFill>
            </a:endParaRPr>
          </a:p>
          <a:p>
            <a:pPr algn="l"/>
            <a:endParaRPr lang="fr-FR" sz="3600" dirty="0">
              <a:solidFill>
                <a:srgbClr val="002060"/>
              </a:solidFill>
            </a:endParaRPr>
          </a:p>
          <a:p>
            <a:endParaRPr lang="fr-FR" sz="3600" dirty="0">
              <a:solidFill>
                <a:srgbClr val="002060"/>
              </a:solidFill>
            </a:endParaRPr>
          </a:p>
          <a:p>
            <a:pPr algn="ctr"/>
            <a:endParaRPr lang="fr-FR" sz="3600" dirty="0">
              <a:solidFill>
                <a:srgbClr val="002060"/>
              </a:solidFill>
            </a:endParaRPr>
          </a:p>
        </p:txBody>
      </p:sp>
      <p:sp>
        <p:nvSpPr>
          <p:cNvPr id="7" name="Text Box 5"/>
          <p:cNvSpPr txBox="1">
            <a:spLocks noChangeArrowheads="1"/>
          </p:cNvSpPr>
          <p:nvPr/>
        </p:nvSpPr>
        <p:spPr bwMode="auto">
          <a:xfrm>
            <a:off x="1547664" y="260648"/>
            <a:ext cx="6336704" cy="461665"/>
          </a:xfrm>
          <a:prstGeom prst="rect">
            <a:avLst/>
          </a:prstGeom>
          <a:noFill/>
          <a:ln w="9525">
            <a:noFill/>
            <a:miter lim="800000"/>
            <a:headEnd/>
            <a:tailEnd/>
          </a:ln>
          <a:effectLst/>
        </p:spPr>
        <p:txBody>
          <a:bodyPr wrap="square">
            <a:spAutoFit/>
          </a:bodyPr>
          <a:lstStyle/>
          <a:p>
            <a:r>
              <a:rPr lang="fr-FR" sz="2400" b="1" dirty="0" smtClean="0"/>
              <a:t>3. </a:t>
            </a:r>
            <a:r>
              <a:rPr lang="fr-FR" sz="2400" b="1" dirty="0"/>
              <a:t>D</a:t>
            </a:r>
            <a:r>
              <a:rPr lang="fr-FR" sz="2400" b="1" dirty="0" smtClean="0"/>
              <a:t>iffusion </a:t>
            </a:r>
            <a:r>
              <a:rPr lang="fr-FR" sz="2400" b="1" dirty="0"/>
              <a:t>et de communication des </a:t>
            </a:r>
            <a:r>
              <a:rPr lang="fr-FR" sz="2400" b="1" dirty="0" smtClean="0"/>
              <a:t>données</a:t>
            </a:r>
            <a:endParaRPr lang="fr-FR" sz="2400" b="1" dirty="0"/>
          </a:p>
        </p:txBody>
      </p:sp>
      <p:sp>
        <p:nvSpPr>
          <p:cNvPr id="2" name="Espace réservé du pied de page 1"/>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C51E42D-57D5-4D80-956F-4765F0584AC6}" type="slidenum">
              <a:rPr lang="fr-FR" smtClean="0"/>
              <a:t>7</a:t>
            </a:fld>
            <a:endParaRPr lang="fr-FR"/>
          </a:p>
        </p:txBody>
      </p:sp>
    </p:spTree>
    <p:extLst>
      <p:ext uri="{BB962C8B-B14F-4D97-AF65-F5344CB8AC3E}">
        <p14:creationId xmlns:p14="http://schemas.microsoft.com/office/powerpoint/2010/main" val="2648674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115616" y="836712"/>
            <a:ext cx="7920880" cy="5040560"/>
          </a:xfrm>
        </p:spPr>
        <p:txBody>
          <a:bodyPr>
            <a:normAutofit/>
          </a:bodyPr>
          <a:lstStyle/>
          <a:p>
            <a:pPr algn="l"/>
            <a:r>
              <a:rPr lang="fr-FR" sz="2600" dirty="0" smtClean="0">
                <a:solidFill>
                  <a:srgbClr val="002060"/>
                </a:solidFill>
              </a:rPr>
              <a:t>Journée Africaine de la Statistique  </a:t>
            </a:r>
          </a:p>
          <a:p>
            <a:pPr lvl="1"/>
            <a:r>
              <a:rPr lang="fr-FR" dirty="0"/>
              <a:t> </a:t>
            </a:r>
          </a:p>
          <a:p>
            <a:pPr marL="800100" lvl="1" indent="-342900" algn="l">
              <a:buFont typeface="Wingdings" panose="05000000000000000000" pitchFamily="2" charset="2"/>
              <a:buChar char="q"/>
            </a:pPr>
            <a:r>
              <a:rPr lang="fr-FR" sz="2400" dirty="0" smtClean="0">
                <a:solidFill>
                  <a:schemeClr val="tx1"/>
                </a:solidFill>
              </a:rPr>
              <a:t>Journée portes ouvertes</a:t>
            </a:r>
            <a:endParaRPr lang="fr-FR" sz="2400" dirty="0">
              <a:solidFill>
                <a:schemeClr val="tx1"/>
              </a:solidFill>
            </a:endParaRPr>
          </a:p>
          <a:p>
            <a:pPr marL="628650" lvl="1" indent="-171450" algn="l">
              <a:buFont typeface="Wingdings" panose="05000000000000000000" pitchFamily="2" charset="2"/>
              <a:buChar char="q"/>
            </a:pPr>
            <a:endParaRPr lang="fr-FR" sz="1200" dirty="0" smtClean="0">
              <a:solidFill>
                <a:schemeClr val="tx1"/>
              </a:solidFill>
            </a:endParaRPr>
          </a:p>
          <a:p>
            <a:pPr marL="800100" lvl="1" indent="-342900" algn="l">
              <a:buFont typeface="Wingdings" panose="05000000000000000000" pitchFamily="2" charset="2"/>
              <a:buChar char="q"/>
            </a:pPr>
            <a:r>
              <a:rPr lang="fr-FR" sz="2400" dirty="0" smtClean="0">
                <a:solidFill>
                  <a:schemeClr val="tx1"/>
                </a:solidFill>
              </a:rPr>
              <a:t>Stand et exposition à l’esplanade de l’INS</a:t>
            </a:r>
          </a:p>
          <a:p>
            <a:pPr lvl="1" algn="l"/>
            <a:endParaRPr lang="fr-FR" sz="2400" dirty="0">
              <a:solidFill>
                <a:schemeClr val="tx1"/>
              </a:solidFill>
            </a:endParaRPr>
          </a:p>
          <a:p>
            <a:pPr lvl="1" indent="-457200" algn="l"/>
            <a:r>
              <a:rPr lang="fr-FR" sz="2600" dirty="0" smtClean="0">
                <a:solidFill>
                  <a:srgbClr val="002060"/>
                </a:solidFill>
              </a:rPr>
              <a:t>Participation aux foires à l’instar du Cinquantenaire de la Réunification du Cameroun</a:t>
            </a:r>
            <a:endParaRPr lang="fr-FR" sz="3600" dirty="0" smtClean="0">
              <a:solidFill>
                <a:srgbClr val="002060"/>
              </a:solidFill>
            </a:endParaRPr>
          </a:p>
          <a:p>
            <a:pPr algn="l"/>
            <a:endParaRPr lang="fr-FR" sz="3600" dirty="0">
              <a:solidFill>
                <a:srgbClr val="002060"/>
              </a:solidFill>
            </a:endParaRPr>
          </a:p>
          <a:p>
            <a:endParaRPr lang="fr-FR" sz="3600" dirty="0">
              <a:solidFill>
                <a:srgbClr val="002060"/>
              </a:solidFill>
            </a:endParaRPr>
          </a:p>
          <a:p>
            <a:pPr algn="ctr"/>
            <a:endParaRPr lang="fr-FR" sz="3600" dirty="0">
              <a:solidFill>
                <a:srgbClr val="002060"/>
              </a:solidFill>
            </a:endParaRPr>
          </a:p>
        </p:txBody>
      </p:sp>
      <p:sp>
        <p:nvSpPr>
          <p:cNvPr id="2" name="Espace réservé du pied de page 1"/>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C51E42D-57D5-4D80-956F-4765F0584AC6}" type="slidenum">
              <a:rPr lang="fr-FR" smtClean="0"/>
              <a:t>8</a:t>
            </a:fld>
            <a:endParaRPr lang="fr-FR"/>
          </a:p>
        </p:txBody>
      </p:sp>
      <p:sp>
        <p:nvSpPr>
          <p:cNvPr id="7" name="Text Box 5"/>
          <p:cNvSpPr txBox="1">
            <a:spLocks noChangeArrowheads="1"/>
          </p:cNvSpPr>
          <p:nvPr/>
        </p:nvSpPr>
        <p:spPr bwMode="auto">
          <a:xfrm>
            <a:off x="1547664" y="260648"/>
            <a:ext cx="6336704" cy="461665"/>
          </a:xfrm>
          <a:prstGeom prst="rect">
            <a:avLst/>
          </a:prstGeom>
          <a:noFill/>
          <a:ln w="9525">
            <a:noFill/>
            <a:miter lim="800000"/>
            <a:headEnd/>
            <a:tailEnd/>
          </a:ln>
          <a:effectLst/>
        </p:spPr>
        <p:txBody>
          <a:bodyPr wrap="square">
            <a:spAutoFit/>
          </a:bodyPr>
          <a:lstStyle/>
          <a:p>
            <a:r>
              <a:rPr lang="fr-FR" sz="2400" b="1" dirty="0" smtClean="0"/>
              <a:t>3. </a:t>
            </a:r>
            <a:r>
              <a:rPr lang="fr-FR" sz="2400" b="1" dirty="0"/>
              <a:t>D</a:t>
            </a:r>
            <a:r>
              <a:rPr lang="fr-FR" sz="2400" b="1" dirty="0" smtClean="0"/>
              <a:t>iffusion </a:t>
            </a:r>
            <a:r>
              <a:rPr lang="fr-FR" sz="2400" b="1" dirty="0"/>
              <a:t>et de communication des </a:t>
            </a:r>
            <a:r>
              <a:rPr lang="fr-FR" sz="2400" b="1" dirty="0" smtClean="0"/>
              <a:t>données</a:t>
            </a:r>
            <a:endParaRPr lang="fr-FR" sz="2400" b="1" dirty="0"/>
          </a:p>
        </p:txBody>
      </p:sp>
    </p:spTree>
    <p:extLst>
      <p:ext uri="{BB962C8B-B14F-4D97-AF65-F5344CB8AC3E}">
        <p14:creationId xmlns:p14="http://schemas.microsoft.com/office/powerpoint/2010/main" val="2484839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115616" y="836712"/>
            <a:ext cx="7920880" cy="5040560"/>
          </a:xfrm>
        </p:spPr>
        <p:txBody>
          <a:bodyPr>
            <a:normAutofit/>
          </a:bodyPr>
          <a:lstStyle/>
          <a:p>
            <a:pPr algn="l"/>
            <a:r>
              <a:rPr lang="fr-FR" sz="2600" dirty="0" smtClean="0">
                <a:solidFill>
                  <a:srgbClr val="002060"/>
                </a:solidFill>
              </a:rPr>
              <a:t>Site web: </a:t>
            </a:r>
          </a:p>
          <a:p>
            <a:pPr lvl="1"/>
            <a:r>
              <a:rPr lang="fr-FR" dirty="0"/>
              <a:t> </a:t>
            </a:r>
          </a:p>
          <a:p>
            <a:pPr marL="800100" lvl="1" indent="-342900" algn="l">
              <a:buFont typeface="Wingdings" panose="05000000000000000000" pitchFamily="2" charset="2"/>
              <a:buChar char="q"/>
            </a:pPr>
            <a:r>
              <a:rPr lang="fr-FR" sz="2400" dirty="0" smtClean="0">
                <a:solidFill>
                  <a:schemeClr val="tx1"/>
                </a:solidFill>
              </a:rPr>
              <a:t>Adresse </a:t>
            </a:r>
            <a:r>
              <a:rPr lang="fr-FR" sz="2400" u="sng" dirty="0" smtClean="0">
                <a:solidFill>
                  <a:schemeClr val="tx1"/>
                </a:solidFill>
                <a:hlinkClick r:id="rId2"/>
              </a:rPr>
              <a:t>www.statistics-cameroon.org</a:t>
            </a:r>
            <a:endParaRPr lang="fr-FR" sz="2400" dirty="0">
              <a:solidFill>
                <a:schemeClr val="tx1"/>
              </a:solidFill>
            </a:endParaRPr>
          </a:p>
          <a:p>
            <a:pPr marL="628650" lvl="1" indent="-171450" algn="l">
              <a:buFont typeface="Wingdings" panose="05000000000000000000" pitchFamily="2" charset="2"/>
              <a:buChar char="q"/>
            </a:pPr>
            <a:endParaRPr lang="fr-FR" sz="1200" dirty="0" smtClean="0">
              <a:solidFill>
                <a:schemeClr val="tx1"/>
              </a:solidFill>
            </a:endParaRPr>
          </a:p>
          <a:p>
            <a:pPr marL="800100" lvl="1" indent="-342900" algn="l">
              <a:buFont typeface="Wingdings" panose="05000000000000000000" pitchFamily="2" charset="2"/>
              <a:buChar char="q"/>
            </a:pPr>
            <a:r>
              <a:rPr lang="fr-FR" sz="2400" dirty="0" smtClean="0">
                <a:solidFill>
                  <a:schemeClr val="tx1"/>
                </a:solidFill>
              </a:rPr>
              <a:t>Dynamique </a:t>
            </a:r>
            <a:r>
              <a:rPr lang="fr-FR" sz="2400" dirty="0">
                <a:solidFill>
                  <a:schemeClr val="tx1"/>
                </a:solidFill>
              </a:rPr>
              <a:t>et </a:t>
            </a:r>
            <a:r>
              <a:rPr lang="fr-FR" sz="2400" dirty="0" smtClean="0">
                <a:solidFill>
                  <a:schemeClr val="tx1"/>
                </a:solidFill>
              </a:rPr>
              <a:t>bilingue</a:t>
            </a:r>
          </a:p>
          <a:p>
            <a:pPr marL="628650" lvl="1" indent="-171450" algn="l">
              <a:buFont typeface="Wingdings" panose="05000000000000000000" pitchFamily="2" charset="2"/>
              <a:buChar char="q"/>
            </a:pPr>
            <a:endParaRPr lang="fr-FR" sz="1200" dirty="0" smtClean="0">
              <a:solidFill>
                <a:schemeClr val="tx1"/>
              </a:solidFill>
            </a:endParaRPr>
          </a:p>
          <a:p>
            <a:pPr marL="800100" lvl="1" indent="-342900" algn="l">
              <a:buFont typeface="Wingdings" panose="05000000000000000000" pitchFamily="2" charset="2"/>
              <a:buChar char="q"/>
            </a:pPr>
            <a:r>
              <a:rPr lang="fr-FR" sz="2400" dirty="0" smtClean="0">
                <a:solidFill>
                  <a:schemeClr val="tx1"/>
                </a:solidFill>
              </a:rPr>
              <a:t>Toutes les </a:t>
            </a:r>
            <a:r>
              <a:rPr lang="fr-FR" sz="2400" dirty="0">
                <a:solidFill>
                  <a:schemeClr val="tx1"/>
                </a:solidFill>
              </a:rPr>
              <a:t>publications disponible en ligne en </a:t>
            </a:r>
            <a:r>
              <a:rPr lang="fr-FR" sz="2400" dirty="0" err="1" smtClean="0">
                <a:solidFill>
                  <a:schemeClr val="tx1"/>
                </a:solidFill>
              </a:rPr>
              <a:t>pdf</a:t>
            </a:r>
            <a:endParaRPr lang="fr-FR" sz="2400" dirty="0">
              <a:solidFill>
                <a:schemeClr val="tx1"/>
              </a:solidFill>
            </a:endParaRPr>
          </a:p>
          <a:p>
            <a:pPr marL="628650" lvl="1" indent="-171450" algn="l">
              <a:buFont typeface="Wingdings" panose="05000000000000000000" pitchFamily="2" charset="2"/>
              <a:buChar char="q"/>
            </a:pPr>
            <a:endParaRPr lang="fr-FR" sz="1200" dirty="0" smtClean="0">
              <a:solidFill>
                <a:schemeClr val="tx1"/>
              </a:solidFill>
            </a:endParaRPr>
          </a:p>
          <a:p>
            <a:pPr marL="628650" lvl="1" indent="-171450" algn="l">
              <a:buFont typeface="Wingdings" panose="05000000000000000000" pitchFamily="2" charset="2"/>
              <a:buChar char="q"/>
            </a:pPr>
            <a:endParaRPr lang="fr-FR" sz="1200" dirty="0">
              <a:solidFill>
                <a:schemeClr val="tx1"/>
              </a:solidFill>
            </a:endParaRPr>
          </a:p>
          <a:p>
            <a:pPr marL="800100" lvl="1" indent="-342900" algn="l">
              <a:buFont typeface="Wingdings" panose="05000000000000000000" pitchFamily="2" charset="2"/>
              <a:buChar char="q"/>
            </a:pPr>
            <a:r>
              <a:rPr lang="fr-FR" sz="2400" dirty="0" smtClean="0">
                <a:solidFill>
                  <a:schemeClr val="tx1"/>
                </a:solidFill>
              </a:rPr>
              <a:t>Présence de plusieurs base de données d’enquête</a:t>
            </a:r>
            <a:endParaRPr lang="fr-FR" sz="2400" dirty="0">
              <a:solidFill>
                <a:schemeClr val="tx1"/>
              </a:solidFill>
            </a:endParaRPr>
          </a:p>
          <a:p>
            <a:pPr algn="l"/>
            <a:endParaRPr lang="fr-FR" sz="3600" dirty="0" smtClean="0">
              <a:solidFill>
                <a:srgbClr val="002060"/>
              </a:solidFill>
            </a:endParaRPr>
          </a:p>
          <a:p>
            <a:pPr algn="l"/>
            <a:endParaRPr lang="fr-FR" sz="3600" dirty="0">
              <a:solidFill>
                <a:srgbClr val="002060"/>
              </a:solidFill>
            </a:endParaRPr>
          </a:p>
          <a:p>
            <a:endParaRPr lang="fr-FR" sz="3600" dirty="0">
              <a:solidFill>
                <a:srgbClr val="002060"/>
              </a:solidFill>
            </a:endParaRPr>
          </a:p>
          <a:p>
            <a:pPr algn="ctr"/>
            <a:endParaRPr lang="fr-FR" sz="3600" dirty="0">
              <a:solidFill>
                <a:srgbClr val="002060"/>
              </a:solidFill>
            </a:endParaRPr>
          </a:p>
        </p:txBody>
      </p:sp>
      <p:sp>
        <p:nvSpPr>
          <p:cNvPr id="2" name="Espace réservé du pied de page 1"/>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C51E42D-57D5-4D80-956F-4765F0584AC6}" type="slidenum">
              <a:rPr lang="fr-FR" smtClean="0"/>
              <a:t>9</a:t>
            </a:fld>
            <a:endParaRPr lang="fr-FR"/>
          </a:p>
        </p:txBody>
      </p:sp>
      <p:sp>
        <p:nvSpPr>
          <p:cNvPr id="7" name="Text Box 5"/>
          <p:cNvSpPr txBox="1">
            <a:spLocks noChangeArrowheads="1"/>
          </p:cNvSpPr>
          <p:nvPr/>
        </p:nvSpPr>
        <p:spPr bwMode="auto">
          <a:xfrm>
            <a:off x="1547664" y="260648"/>
            <a:ext cx="6336704" cy="461665"/>
          </a:xfrm>
          <a:prstGeom prst="rect">
            <a:avLst/>
          </a:prstGeom>
          <a:noFill/>
          <a:ln w="9525">
            <a:noFill/>
            <a:miter lim="800000"/>
            <a:headEnd/>
            <a:tailEnd/>
          </a:ln>
          <a:effectLst/>
        </p:spPr>
        <p:txBody>
          <a:bodyPr wrap="square">
            <a:spAutoFit/>
          </a:bodyPr>
          <a:lstStyle/>
          <a:p>
            <a:r>
              <a:rPr lang="fr-FR" sz="2400" b="1" dirty="0" smtClean="0"/>
              <a:t>3. </a:t>
            </a:r>
            <a:r>
              <a:rPr lang="fr-FR" sz="2400" b="1" dirty="0"/>
              <a:t>D</a:t>
            </a:r>
            <a:r>
              <a:rPr lang="fr-FR" sz="2400" b="1" dirty="0" smtClean="0"/>
              <a:t>iffusion </a:t>
            </a:r>
            <a:r>
              <a:rPr lang="fr-FR" sz="2400" b="1" dirty="0"/>
              <a:t>et de communication des </a:t>
            </a:r>
            <a:r>
              <a:rPr lang="fr-FR" sz="2400" b="1" dirty="0" smtClean="0"/>
              <a:t>données</a:t>
            </a:r>
            <a:endParaRPr lang="fr-FR" sz="2400" b="1" dirty="0"/>
          </a:p>
        </p:txBody>
      </p:sp>
    </p:spTree>
    <p:extLst>
      <p:ext uri="{BB962C8B-B14F-4D97-AF65-F5344CB8AC3E}">
        <p14:creationId xmlns:p14="http://schemas.microsoft.com/office/powerpoint/2010/main" val="19008793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iqu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thermique">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iqu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themeOverride>
</file>

<file path=docProps/app.xml><?xml version="1.0" encoding="utf-8"?>
<Properties xmlns="http://schemas.openxmlformats.org/officeDocument/2006/extended-properties" xmlns:vt="http://schemas.openxmlformats.org/officeDocument/2006/docPropsVTypes">
  <Template/>
  <TotalTime>835</TotalTime>
  <Words>652</Words>
  <Application>Microsoft Office PowerPoint</Application>
  <PresentationFormat>On-screen Show (4:3)</PresentationFormat>
  <Paragraphs>207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thermique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dcrd1ce2</dc:creator>
  <cp:lastModifiedBy>Nadine</cp:lastModifiedBy>
  <cp:revision>41</cp:revision>
  <dcterms:created xsi:type="dcterms:W3CDTF">2013-11-13T07:59:01Z</dcterms:created>
  <dcterms:modified xsi:type="dcterms:W3CDTF">2014-05-13T17:09:34Z</dcterms:modified>
</cp:coreProperties>
</file>